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2"/>
  </p:notesMasterIdLst>
  <p:sldIdLst>
    <p:sldId id="926" r:id="rId2"/>
    <p:sldId id="1007" r:id="rId3"/>
    <p:sldId id="1029" r:id="rId4"/>
    <p:sldId id="1020" r:id="rId5"/>
    <p:sldId id="1022" r:id="rId6"/>
    <p:sldId id="1021" r:id="rId7"/>
    <p:sldId id="1008" r:id="rId8"/>
    <p:sldId id="832" r:id="rId9"/>
    <p:sldId id="840" r:id="rId10"/>
    <p:sldId id="873" r:id="rId11"/>
    <p:sldId id="844" r:id="rId12"/>
    <p:sldId id="967" r:id="rId13"/>
    <p:sldId id="260" r:id="rId14"/>
    <p:sldId id="963" r:id="rId15"/>
    <p:sldId id="972" r:id="rId16"/>
    <p:sldId id="1032" r:id="rId17"/>
    <p:sldId id="802" r:id="rId18"/>
    <p:sldId id="974" r:id="rId19"/>
    <p:sldId id="975" r:id="rId20"/>
    <p:sldId id="976" r:id="rId21"/>
    <p:sldId id="1009" r:id="rId22"/>
    <p:sldId id="990" r:id="rId23"/>
    <p:sldId id="991" r:id="rId24"/>
    <p:sldId id="973" r:id="rId25"/>
    <p:sldId id="978" r:id="rId26"/>
    <p:sldId id="979" r:id="rId27"/>
    <p:sldId id="980" r:id="rId28"/>
    <p:sldId id="981" r:id="rId29"/>
    <p:sldId id="982" r:id="rId30"/>
    <p:sldId id="985" r:id="rId31"/>
    <p:sldId id="986" r:id="rId32"/>
    <p:sldId id="977" r:id="rId33"/>
    <p:sldId id="987" r:id="rId34"/>
    <p:sldId id="984" r:id="rId35"/>
    <p:sldId id="988" r:id="rId36"/>
    <p:sldId id="968" r:id="rId37"/>
    <p:sldId id="850" r:id="rId38"/>
    <p:sldId id="856" r:id="rId39"/>
    <p:sldId id="857" r:id="rId40"/>
    <p:sldId id="858" r:id="rId41"/>
    <p:sldId id="855" r:id="rId42"/>
    <p:sldId id="891" r:id="rId43"/>
    <p:sldId id="892" r:id="rId44"/>
    <p:sldId id="893" r:id="rId45"/>
    <p:sldId id="969" r:id="rId46"/>
    <p:sldId id="817" r:id="rId47"/>
    <p:sldId id="989" r:id="rId48"/>
    <p:sldId id="945" r:id="rId49"/>
    <p:sldId id="1023" r:id="rId50"/>
    <p:sldId id="992" r:id="rId51"/>
    <p:sldId id="993" r:id="rId52"/>
    <p:sldId id="996" r:id="rId53"/>
    <p:sldId id="994" r:id="rId54"/>
    <p:sldId id="1025" r:id="rId55"/>
    <p:sldId id="997" r:id="rId56"/>
    <p:sldId id="1001" r:id="rId57"/>
    <p:sldId id="1033" r:id="rId58"/>
    <p:sldId id="1002" r:id="rId59"/>
    <p:sldId id="869" r:id="rId60"/>
    <p:sldId id="871" r:id="rId61"/>
    <p:sldId id="870" r:id="rId62"/>
    <p:sldId id="942" r:id="rId63"/>
    <p:sldId id="943" r:id="rId64"/>
    <p:sldId id="864" r:id="rId65"/>
    <p:sldId id="865" r:id="rId66"/>
    <p:sldId id="956" r:id="rId67"/>
    <p:sldId id="999" r:id="rId68"/>
    <p:sldId id="1026" r:id="rId69"/>
    <p:sldId id="845" r:id="rId70"/>
    <p:sldId id="1010" r:id="rId71"/>
    <p:sldId id="909" r:id="rId72"/>
    <p:sldId id="1034" r:id="rId73"/>
    <p:sldId id="958" r:id="rId74"/>
    <p:sldId id="960" r:id="rId75"/>
    <p:sldId id="1035" r:id="rId76"/>
    <p:sldId id="1036" r:id="rId77"/>
    <p:sldId id="961" r:id="rId78"/>
    <p:sldId id="925" r:id="rId79"/>
    <p:sldId id="896" r:id="rId80"/>
    <p:sldId id="962" r:id="rId81"/>
    <p:sldId id="1006" r:id="rId82"/>
    <p:sldId id="1027" r:id="rId83"/>
    <p:sldId id="1011" r:id="rId84"/>
    <p:sldId id="1037" r:id="rId85"/>
    <p:sldId id="1038" r:id="rId86"/>
    <p:sldId id="983" r:id="rId87"/>
    <p:sldId id="1012" r:id="rId88"/>
    <p:sldId id="1013" r:id="rId89"/>
    <p:sldId id="1014" r:id="rId90"/>
    <p:sldId id="1015" r:id="rId91"/>
    <p:sldId id="1016" r:id="rId92"/>
    <p:sldId id="1018" r:id="rId93"/>
    <p:sldId id="1017" r:id="rId94"/>
    <p:sldId id="1041" r:id="rId95"/>
    <p:sldId id="1019" r:id="rId96"/>
    <p:sldId id="900" r:id="rId97"/>
    <p:sldId id="876" r:id="rId98"/>
    <p:sldId id="877" r:id="rId99"/>
    <p:sldId id="923" r:id="rId100"/>
    <p:sldId id="416" r:id="rId101"/>
    <p:sldId id="1040" r:id="rId102"/>
    <p:sldId id="1042" r:id="rId103"/>
    <p:sldId id="1000" r:id="rId104"/>
    <p:sldId id="935" r:id="rId105"/>
    <p:sldId id="936" r:id="rId106"/>
    <p:sldId id="937" r:id="rId107"/>
    <p:sldId id="938" r:id="rId108"/>
    <p:sldId id="939" r:id="rId109"/>
    <p:sldId id="940" r:id="rId110"/>
    <p:sldId id="1028" r:id="rId111"/>
    <p:sldId id="970" r:id="rId112"/>
    <p:sldId id="1003" r:id="rId113"/>
    <p:sldId id="941" r:id="rId114"/>
    <p:sldId id="950" r:id="rId115"/>
    <p:sldId id="951" r:id="rId116"/>
    <p:sldId id="952" r:id="rId117"/>
    <p:sldId id="1004" r:id="rId118"/>
    <p:sldId id="953" r:id="rId119"/>
    <p:sldId id="913" r:id="rId120"/>
    <p:sldId id="1005" r:id="rId1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1B1B"/>
    <a:srgbClr val="FF7540"/>
    <a:srgbClr val="B31A1B"/>
    <a:srgbClr val="333333"/>
    <a:srgbClr val="FF5050"/>
    <a:srgbClr val="B3B3B3"/>
    <a:srgbClr val="FFFFFF"/>
    <a:srgbClr val="0BEB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63" autoAdjust="0"/>
    <p:restoredTop sz="81197" autoAdjust="0"/>
  </p:normalViewPr>
  <p:slideViewPr>
    <p:cSldViewPr snapToGrid="0">
      <p:cViewPr varScale="1">
        <p:scale>
          <a:sx n="93" d="100"/>
          <a:sy n="93" d="100"/>
        </p:scale>
        <p:origin x="114" y="384"/>
      </p:cViewPr>
      <p:guideLst/>
    </p:cSldViewPr>
  </p:slideViewPr>
  <p:outlineViewPr>
    <p:cViewPr>
      <p:scale>
        <a:sx n="33" d="100"/>
        <a:sy n="33" d="100"/>
      </p:scale>
      <p:origin x="0" y="-1458"/>
    </p:cViewPr>
  </p:outlineViewPr>
  <p:notesTextViewPr>
    <p:cViewPr>
      <p:scale>
        <a:sx n="1" d="1"/>
        <a:sy n="1" d="1"/>
      </p:scale>
      <p:origin x="0" y="0"/>
    </p:cViewPr>
  </p:notesTextViewPr>
  <p:sorterViewPr>
    <p:cViewPr>
      <p:scale>
        <a:sx n="84" d="100"/>
        <a:sy n="84" d="100"/>
      </p:scale>
      <p:origin x="0" y="-2022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8C565-F3BF-4A84-AE07-9A89EABD0C05}" type="datetimeFigureOut">
              <a:rPr lang="en-US" smtClean="0"/>
              <a:t>2023-04-21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334D6-74E3-493C-842C-2A0D832D0681}" type="slidenum">
              <a:rPr lang="en-US" smtClean="0"/>
              <a:t>‹#›</a:t>
            </a:fld>
            <a:endParaRPr lang="en-US"/>
          </a:p>
        </p:txBody>
      </p:sp>
    </p:spTree>
    <p:extLst>
      <p:ext uri="{BB962C8B-B14F-4D97-AF65-F5344CB8AC3E}">
        <p14:creationId xmlns:p14="http://schemas.microsoft.com/office/powerpoint/2010/main" val="1674049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a:t>
            </a:r>
            <a:r>
              <a:rPr lang="en-US" baseline="0" dirty="0"/>
              <a:t> going to </a:t>
            </a:r>
          </a:p>
          <a:p>
            <a:pPr marL="171450" indent="-171450">
              <a:buFontTx/>
              <a:buChar char="-"/>
            </a:pPr>
            <a:r>
              <a:rPr lang="en-US" baseline="0" dirty="0"/>
              <a:t>Very briefly describe the background we are coming from</a:t>
            </a:r>
          </a:p>
          <a:p>
            <a:pPr marL="171450" indent="-171450">
              <a:buFontTx/>
              <a:buChar char="-"/>
            </a:pPr>
            <a:r>
              <a:rPr lang="en-US" baseline="0" dirty="0"/>
              <a:t> Make note of the various elements of progress (and the broader picture) of open science</a:t>
            </a:r>
          </a:p>
          <a:p>
            <a:pPr marL="171450" indent="-171450">
              <a:buFontTx/>
              <a:buChar char="-"/>
            </a:pPr>
            <a:r>
              <a:rPr lang="en-US" baseline="0" dirty="0"/>
              <a:t>Describe some of the ongoing challenges</a:t>
            </a:r>
          </a:p>
          <a:p>
            <a:pPr marL="171450" indent="-171450">
              <a:buFontTx/>
              <a:buChar char="-"/>
            </a:pPr>
            <a:r>
              <a:rPr lang="en-US" baseline="0" dirty="0"/>
              <a:t>Provide some guidance based on the lessons learned </a:t>
            </a:r>
            <a:r>
              <a:rPr lang="en-US" baseline="0"/>
              <a:t>in the past year</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1</a:t>
            </a:fld>
            <a:endParaRPr lang="en-US"/>
          </a:p>
        </p:txBody>
      </p:sp>
    </p:spTree>
    <p:extLst>
      <p:ext uri="{BB962C8B-B14F-4D97-AF65-F5344CB8AC3E}">
        <p14:creationId xmlns:p14="http://schemas.microsoft.com/office/powerpoint/2010/main" val="1785029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0cc6f5e7a6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0cc6f5e7a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metadata for this page</a:t>
            </a:r>
          </a:p>
        </p:txBody>
      </p:sp>
      <p:sp>
        <p:nvSpPr>
          <p:cNvPr id="4" name="Slide Number Placeholder 3"/>
          <p:cNvSpPr>
            <a:spLocks noGrp="1"/>
          </p:cNvSpPr>
          <p:nvPr>
            <p:ph type="sldNum" sz="quarter" idx="10"/>
          </p:nvPr>
        </p:nvSpPr>
        <p:spPr/>
        <p:txBody>
          <a:bodyPr/>
          <a:lstStyle/>
          <a:p>
            <a:fld id="{59C334D6-74E3-493C-842C-2A0D832D0681}" type="slidenum">
              <a:rPr lang="en-US" smtClean="0"/>
              <a:t>37</a:t>
            </a:fld>
            <a:endParaRPr lang="en-US"/>
          </a:p>
        </p:txBody>
      </p:sp>
    </p:spTree>
    <p:extLst>
      <p:ext uri="{BB962C8B-B14F-4D97-AF65-F5344CB8AC3E}">
        <p14:creationId xmlns:p14="http://schemas.microsoft.com/office/powerpoint/2010/main" val="1163570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2023-04-21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726167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2023-04-21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1982307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2023-04-21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29379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2023-04-21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143950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2023-04-21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82845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54119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70782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2023-04-21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3169039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entered_Title">
    <p:spTree>
      <p:nvGrpSpPr>
        <p:cNvPr id="1" name=""/>
        <p:cNvGrpSpPr/>
        <p:nvPr/>
      </p:nvGrpSpPr>
      <p:grpSpPr>
        <a:xfrm>
          <a:off x="0" y="0"/>
          <a:ext cx="0" cy="0"/>
          <a:chOff x="0" y="0"/>
          <a:chExt cx="0" cy="0"/>
        </a:xfrm>
      </p:grpSpPr>
      <p:sp>
        <p:nvSpPr>
          <p:cNvPr id="2" name="Title 1"/>
          <p:cNvSpPr>
            <a:spLocks noGrp="1"/>
          </p:cNvSpPr>
          <p:nvPr>
            <p:ph type="title"/>
          </p:nvPr>
        </p:nvSpPr>
        <p:spPr>
          <a:xfrm>
            <a:off x="1203960" y="2464858"/>
            <a:ext cx="9784080" cy="1325563"/>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2023-04-21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95609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b_Title and Content Narrow">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a:xfrm>
            <a:off x="2152226" y="1847850"/>
            <a:ext cx="7887547" cy="4351338"/>
          </a:xfrm>
        </p:spPr>
        <p:txBody>
          <a:bodyPr/>
          <a:lstStyle>
            <a:lvl1pPr>
              <a:defRPr sz="3600"/>
            </a:lvl1pPr>
            <a:lvl2pPr>
              <a:defRPr sz="3200"/>
            </a:lvl2pPr>
            <a:lvl3pPr>
              <a:defRPr sz="2800"/>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2023-04-21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7553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98DA53-2AE6-479B-901D-5117A0B269E4}" type="datetimeFigureOut">
              <a:rPr lang="en-US" smtClean="0"/>
              <a:t>2023-04-21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661012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51708" y="365125"/>
            <a:ext cx="9802091" cy="1325563"/>
          </a:xfrm>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98DA53-2AE6-479B-901D-5117A0B269E4}" type="datetimeFigureOut">
              <a:rPr lang="en-US" smtClean="0"/>
              <a:t>2023-04-21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
        <p:nvSpPr>
          <p:cNvPr id="8" name="Rectangle 7"/>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9" name="Picture 8"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58749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98DA53-2AE6-479B-901D-5117A0B269E4}" type="datetimeFigureOut">
              <a:rPr lang="en-US" smtClean="0"/>
              <a:t>2023-04-21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8C151D-353C-46B9-AA66-2AB42B8086D8}" type="slidenum">
              <a:rPr lang="en-US" smtClean="0"/>
              <a:t>‹#›</a:t>
            </a:fld>
            <a:endParaRPr lang="en-US"/>
          </a:p>
        </p:txBody>
      </p:sp>
      <p:sp>
        <p:nvSpPr>
          <p:cNvPr id="10" name="Rectangle 9"/>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11" name="Picture 10"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643776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98DA53-2AE6-479B-901D-5117A0B269E4}" type="datetimeFigureOut">
              <a:rPr lang="en-US" smtClean="0"/>
              <a:t>2023-04-21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460607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98DA53-2AE6-479B-901D-5117A0B269E4}" type="datetimeFigureOut">
              <a:rPr lang="en-US" smtClean="0"/>
              <a:t>2023-04-21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6227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98DA53-2AE6-479B-901D-5117A0B269E4}" type="datetimeFigureOut">
              <a:rPr lang="en-US" smtClean="0"/>
              <a:t>2023-04-21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C151D-353C-46B9-AA66-2AB42B8086D8}" type="slidenum">
              <a:rPr lang="en-US" smtClean="0"/>
              <a:t>‹#›</a:t>
            </a:fld>
            <a:endParaRPr lang="en-US"/>
          </a:p>
        </p:txBody>
      </p:sp>
    </p:spTree>
    <p:extLst>
      <p:ext uri="{BB962C8B-B14F-4D97-AF65-F5344CB8AC3E}">
        <p14:creationId xmlns:p14="http://schemas.microsoft.com/office/powerpoint/2010/main" val="1239987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3" r:id="rId14"/>
    <p:sldLayoutId id="214748366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social-science-data-editors.github.io/guidance/addtl-data-citation-guidance.html" TargetMode="Externa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social-science-data-editors.github.io/guidance/addtl-data-citation-guidance.html#try-it-out" TargetMode="Externa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www.nsf.gov/sbe/AC_Materials/SBE_Robust_and_Reliable_Research_Report.pdf" TargetMode="External"/><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hyperlink" Target="https://doi.org/10.5281/zenodo.4319999" TargetMode="Externa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3.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4.xml"/><Relationship Id="rId4" Type="http://schemas.openxmlformats.org/officeDocument/2006/relationships/hyperlink" Target="https://www.force11.org/group/joint-declaration-data-citation-principles-final"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4.xml"/><Relationship Id="rId5" Type="http://schemas.openxmlformats.org/officeDocument/2006/relationships/hyperlink" Target="https://www.force11.org/group/joint-declaration-data-citation-principles-final" TargetMode="External"/><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hyperlink" Target="http://www.worldvaluessurvey.org/WVSDocumentationWV6.jsp" TargetMode="External"/><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cascad.tech/" TargetMode="Externa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s://social-science-data-editors.github.io/guidance/" TargetMode="External"/><Relationship Id="rId2" Type="http://schemas.openxmlformats.org/officeDocument/2006/relationships/image" Target="../media/image47.png"/><Relationship Id="rId1" Type="http://schemas.openxmlformats.org/officeDocument/2006/relationships/slideLayout" Target="../slideLayouts/slideLayout6.xml"/><Relationship Id="rId5" Type="http://schemas.openxmlformats.org/officeDocument/2006/relationships/image" Target="../media/image49.jpg"/><Relationship Id="rId4" Type="http://schemas.openxmlformats.org/officeDocument/2006/relationships/image" Target="../media/image48.png"/></Relationships>
</file>

<file path=ppt/slides/_rels/slide9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hyperlink" Target="https://aeadataeditor.github.io/aea-de-guidance/template-README.html" TargetMode="External"/><Relationship Id="rId7" Type="http://schemas.openxmlformats.org/officeDocument/2006/relationships/image" Target="../media/image48.png"/><Relationship Id="rId2" Type="http://schemas.openxmlformats.org/officeDocument/2006/relationships/hyperlink" Target="https://social-science-data-editors.github.io/guidance/" TargetMode="External"/><Relationship Id="rId1" Type="http://schemas.openxmlformats.org/officeDocument/2006/relationships/slideLayout" Target="../slideLayouts/slideLayout2.xml"/><Relationship Id="rId6" Type="http://schemas.openxmlformats.org/officeDocument/2006/relationships/hyperlink" Target="https://aeadataeditor.github.io/" TargetMode="External"/><Relationship Id="rId5" Type="http://schemas.openxmlformats.org/officeDocument/2006/relationships/hyperlink" Target="https://aeadataeditor.github.io/aea-de-guidance/addtl-data-citation-guidance.html" TargetMode="External"/><Relationship Id="rId4" Type="http://schemas.openxmlformats.org/officeDocument/2006/relationships/hyperlink" Target="https://social-science-data-editors.github.io/guidance/Licensing_guidance.html" TargetMode="External"/><Relationship Id="rId9"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3250350"/>
          </a:xfrm>
        </p:spPr>
        <p:txBody>
          <a:bodyPr>
            <a:normAutofit/>
          </a:bodyPr>
          <a:lstStyle/>
          <a:p>
            <a:r>
              <a:rPr lang="en-US" dirty="0"/>
              <a:t>Transparency and Reproducibility in Economics:</a:t>
            </a:r>
            <a:br>
              <a:rPr lang="en-US" dirty="0"/>
            </a:br>
            <a:r>
              <a:rPr lang="en-US" sz="4800" dirty="0"/>
              <a:t>Lessons learned from 1,000 papers</a:t>
            </a:r>
            <a:endParaRPr lang="en-US" dirty="0"/>
          </a:p>
        </p:txBody>
      </p:sp>
      <p:sp>
        <p:nvSpPr>
          <p:cNvPr id="3" name="Subtitle 2"/>
          <p:cNvSpPr>
            <a:spLocks noGrp="1"/>
          </p:cNvSpPr>
          <p:nvPr>
            <p:ph type="subTitle" idx="1"/>
          </p:nvPr>
        </p:nvSpPr>
        <p:spPr>
          <a:xfrm>
            <a:off x="1524000" y="4531658"/>
            <a:ext cx="9144000" cy="2141857"/>
          </a:xfrm>
        </p:spPr>
        <p:txBody>
          <a:bodyPr>
            <a:normAutofit fontScale="85000" lnSpcReduction="20000"/>
          </a:bodyPr>
          <a:lstStyle/>
          <a:p>
            <a:r>
              <a:rPr lang="en-US" dirty="0"/>
              <a:t>Lars Vilhuber</a:t>
            </a:r>
          </a:p>
          <a:p>
            <a:r>
              <a:rPr lang="en-US" dirty="0"/>
              <a:t>Cornell University</a:t>
            </a:r>
          </a:p>
          <a:p>
            <a:r>
              <a:rPr lang="en-US" sz="1900" i="1" dirty="0" smtClean="0"/>
              <a:t>2023-04-21</a:t>
            </a:r>
            <a:endParaRPr lang="en-US" sz="1900" i="1" dirty="0"/>
          </a:p>
          <a:p>
            <a:endParaRPr lang="en-US" dirty="0"/>
          </a:p>
          <a:p>
            <a:r>
              <a:rPr lang="en-US" sz="1600" dirty="0"/>
              <a:t>The opinions expressed in this talk are solely the authors, and do not represent the views of the U.S. Census Bureau, the American Economic Association, or any of the funding agencies. </a:t>
            </a:r>
          </a:p>
          <a:p>
            <a:r>
              <a:rPr lang="en-US" sz="1600" dirty="0"/>
              <a:t>© Lars Vilhuber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2333" y="6371695"/>
            <a:ext cx="762000" cy="142875"/>
          </a:xfrm>
          <a:prstGeom prst="rect">
            <a:avLst/>
          </a:prstGeom>
        </p:spPr>
      </p:pic>
      <p:sp>
        <p:nvSpPr>
          <p:cNvPr id="7" name="Rectangle 6"/>
          <p:cNvSpPr/>
          <p:nvPr/>
        </p:nvSpPr>
        <p:spPr>
          <a:xfrm>
            <a:off x="8467" y="219221"/>
            <a:ext cx="1796270" cy="1716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r="40000"/>
          <a:stretch/>
        </p:blipFill>
        <p:spPr>
          <a:xfrm>
            <a:off x="0" y="124332"/>
            <a:ext cx="7315200" cy="1212906"/>
          </a:xfrm>
          <a:prstGeom prst="rect">
            <a:avLst/>
          </a:prstGeom>
        </p:spPr>
      </p:pic>
      <p:cxnSp>
        <p:nvCxnSpPr>
          <p:cNvPr id="8" name="Straight Connector 7"/>
          <p:cNvCxnSpPr/>
          <p:nvPr/>
        </p:nvCxnSpPr>
        <p:spPr>
          <a:xfrm flipV="1">
            <a:off x="7242772" y="3775295"/>
            <a:ext cx="1285592" cy="461727"/>
          </a:xfrm>
          <a:prstGeom prst="line">
            <a:avLst/>
          </a:prstGeom>
          <a:ln w="8255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rot="21337081">
            <a:off x="7174444" y="4239269"/>
            <a:ext cx="1524776" cy="584775"/>
          </a:xfrm>
          <a:prstGeom prst="rect">
            <a:avLst/>
          </a:prstGeom>
          <a:noFill/>
        </p:spPr>
        <p:txBody>
          <a:bodyPr wrap="none" rtlCol="0">
            <a:spAutoFit/>
          </a:bodyPr>
          <a:lstStyle/>
          <a:p>
            <a:r>
              <a:rPr lang="en-US" sz="3200" b="1" dirty="0" smtClean="0">
                <a:latin typeface="Segoe Script" panose="030B0504020000000003" pitchFamily="66" charset="0"/>
              </a:rPr>
              <a:t>1,663</a:t>
            </a:r>
            <a:endParaRPr lang="en-US" sz="3200" b="1" dirty="0">
              <a:latin typeface="Segoe Script" panose="030B0504020000000003" pitchFamily="66" charset="0"/>
            </a:endParaRPr>
          </a:p>
        </p:txBody>
      </p:sp>
    </p:spTree>
    <p:extLst>
      <p:ext uri="{BB962C8B-B14F-4D97-AF65-F5344CB8AC3E}">
        <p14:creationId xmlns:p14="http://schemas.microsoft.com/office/powerpoint/2010/main" val="1402717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Reproducibility Check</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4480" y="1690688"/>
            <a:ext cx="7886700" cy="3513963"/>
          </a:xfrm>
        </p:spPr>
      </p:pic>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967252" y="3957148"/>
            <a:ext cx="3742509" cy="2495006"/>
          </a:xfrm>
          <a:prstGeom prst="rect">
            <a:avLst/>
          </a:prstGeom>
        </p:spPr>
      </p:pic>
    </p:spTree>
    <p:extLst>
      <p:ext uri="{BB962C8B-B14F-4D97-AF65-F5344CB8AC3E}">
        <p14:creationId xmlns:p14="http://schemas.microsoft.com/office/powerpoint/2010/main" val="12874964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1397000" y="1981200"/>
            <a:ext cx="10071100" cy="259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t>Thank you!</a:t>
            </a:r>
          </a:p>
        </p:txBody>
      </p:sp>
    </p:spTree>
    <p:extLst>
      <p:ext uri="{BB962C8B-B14F-4D97-AF65-F5344CB8AC3E}">
        <p14:creationId xmlns:p14="http://schemas.microsoft.com/office/powerpoint/2010/main" val="67627553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dirty="0"/>
              <a:t>Reminder: </a:t>
            </a:r>
            <a:r>
              <a:rPr lang="en-US" b="1" dirty="0"/>
              <a:t>Students and Researchers</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normAutofit/>
          </a:bodyPr>
          <a:lstStyle/>
          <a:p>
            <a:pPr marL="514350" indent="-514350">
              <a:buFont typeface="+mj-lt"/>
              <a:buAutoNum type="arabicPeriod"/>
            </a:pPr>
            <a:r>
              <a:rPr lang="en-US" dirty="0"/>
              <a:t>Computational empathy</a:t>
            </a:r>
            <a:br>
              <a:rPr lang="en-US" dirty="0"/>
            </a:br>
            <a:r>
              <a:rPr lang="en-US" sz="2000" i="1" dirty="0"/>
              <a:t>Consider the next person to run the analysis, and don’t assume too much</a:t>
            </a:r>
          </a:p>
          <a:p>
            <a:pPr marL="514350" indent="-514350">
              <a:buFont typeface="+mj-lt"/>
              <a:buAutoNum type="arabicPeriod"/>
            </a:pPr>
            <a:r>
              <a:rPr lang="en-US" dirty="0"/>
              <a:t>Track data</a:t>
            </a:r>
            <a:br>
              <a:rPr lang="en-US" dirty="0"/>
            </a:br>
            <a:r>
              <a:rPr lang="en-US" sz="2000" i="1" dirty="0"/>
              <a:t>even when using API, especially when manually downloading, keep in mind what the next downloader may see/find/receive, terms of use </a:t>
            </a:r>
            <a:endParaRPr lang="en-US" i="1" dirty="0"/>
          </a:p>
          <a:p>
            <a:pPr marL="514350" indent="-514350">
              <a:buFont typeface="+mj-lt"/>
              <a:buAutoNum type="arabicPeriod"/>
            </a:pPr>
            <a:r>
              <a:rPr lang="en-US" dirty="0"/>
              <a:t>Learn the basics of programming</a:t>
            </a:r>
            <a:br>
              <a:rPr lang="en-US" dirty="0"/>
            </a:br>
            <a:r>
              <a:rPr lang="en-US" sz="2000" i="1" dirty="0"/>
              <a:t>code reproducibly, use parameter files, re-usable code, robust file structure</a:t>
            </a:r>
            <a:endParaRPr lang="en-US" i="1"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normAutofit/>
          </a:bodyPr>
          <a:lstStyle/>
          <a:p>
            <a:pPr marL="514350" indent="-514350">
              <a:buFont typeface="+mj-lt"/>
              <a:buAutoNum type="arabicPeriod" startAt="4"/>
            </a:pPr>
            <a:r>
              <a:rPr lang="en-US" dirty="0"/>
              <a:t>Learn to automate</a:t>
            </a:r>
            <a:br>
              <a:rPr lang="en-US" dirty="0"/>
            </a:br>
            <a:r>
              <a:rPr lang="en-US" sz="2000" i="1" dirty="0"/>
              <a:t>Run all code again and again, use APIs to download, use conditional processing to handle various aspects</a:t>
            </a:r>
            <a:endParaRPr lang="en-US" i="1" dirty="0"/>
          </a:p>
          <a:p>
            <a:pPr marL="514350" indent="-514350">
              <a:buFont typeface="+mj-lt"/>
              <a:buAutoNum type="arabicPeriod" startAt="4"/>
            </a:pPr>
            <a:r>
              <a:rPr lang="en-US" dirty="0"/>
              <a:t>Preserve it all</a:t>
            </a:r>
            <a:br>
              <a:rPr lang="en-US" dirty="0"/>
            </a:br>
            <a:r>
              <a:rPr lang="en-US" sz="2000" i="1" dirty="0"/>
              <a:t>Use version control, tag releases, preserve data (separately), understand the difference between sharing and preserving</a:t>
            </a:r>
            <a:endParaRPr lang="en-US" i="1" dirty="0"/>
          </a:p>
        </p:txBody>
      </p:sp>
    </p:spTree>
    <p:extLst>
      <p:ext uri="{BB962C8B-B14F-4D97-AF65-F5344CB8AC3E}">
        <p14:creationId xmlns:p14="http://schemas.microsoft.com/office/powerpoint/2010/main" val="21817288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1397000" y="1981200"/>
            <a:ext cx="10071100" cy="259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00" b="1" dirty="0"/>
          </a:p>
        </p:txBody>
      </p:sp>
    </p:spTree>
    <p:extLst>
      <p:ext uri="{BB962C8B-B14F-4D97-AF65-F5344CB8AC3E}">
        <p14:creationId xmlns:p14="http://schemas.microsoft.com/office/powerpoint/2010/main" val="23984321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3EE4E0-8B82-C8AE-66B5-6AAF4B918D3B}"/>
              </a:ext>
            </a:extLst>
          </p:cNvPr>
          <p:cNvSpPr>
            <a:spLocks noGrp="1"/>
          </p:cNvSpPr>
          <p:nvPr>
            <p:ph type="title"/>
          </p:nvPr>
        </p:nvSpPr>
        <p:spPr/>
        <p:txBody>
          <a:bodyPr/>
          <a:lstStyle/>
          <a:p>
            <a:r>
              <a:rPr lang="en-US" dirty="0"/>
              <a:t>Example of data provenance</a:t>
            </a:r>
          </a:p>
        </p:txBody>
      </p:sp>
    </p:spTree>
    <p:extLst>
      <p:ext uri="{BB962C8B-B14F-4D97-AF65-F5344CB8AC3E}">
        <p14:creationId xmlns:p14="http://schemas.microsoft.com/office/powerpoint/2010/main" val="28043852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file called stockmarket.xlsx”</a:t>
            </a:r>
          </a:p>
        </p:txBody>
      </p:sp>
      <p:graphicFrame>
        <p:nvGraphicFramePr>
          <p:cNvPr id="6" name="Content Placeholder 5"/>
          <p:cNvGraphicFramePr>
            <a:graphicFrameLocks noGrp="1"/>
          </p:cNvGraphicFramePr>
          <p:nvPr>
            <p:ph sz="half" idx="1"/>
          </p:nvPr>
        </p:nvGraphicFramePr>
        <p:xfrm>
          <a:off x="2705100" y="1937544"/>
          <a:ext cx="1447800" cy="4127500"/>
        </p:xfrm>
        <a:graphic>
          <a:graphicData uri="http://schemas.openxmlformats.org/drawingml/2006/table">
            <a:tbl>
              <a:tblPr/>
              <a:tblGrid>
                <a:gridCol w="1447800">
                  <a:extLst>
                    <a:ext uri="{9D8B030D-6E8A-4147-A177-3AD203B41FA5}">
                      <a16:colId xmlns:a16="http://schemas.microsoft.com/office/drawing/2014/main" val="3898472041"/>
                    </a:ext>
                  </a:extLst>
                </a:gridCol>
              </a:tblGrid>
              <a:tr h="158750">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924676756"/>
                  </a:ext>
                </a:extLst>
              </a:tr>
              <a:tr h="158750">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91995404"/>
                  </a:ext>
                </a:extLst>
              </a:tr>
              <a:tr h="158750">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457081700"/>
                  </a:ext>
                </a:extLst>
              </a:tr>
              <a:tr h="158750">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1442768714"/>
                  </a:ext>
                </a:extLst>
              </a:tr>
              <a:tr h="158750">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3654924287"/>
                  </a:ext>
                </a:extLst>
              </a:tr>
              <a:tr h="158750">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4087559491"/>
                  </a:ext>
                </a:extLst>
              </a:tr>
              <a:tr h="158750">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417310686"/>
                  </a:ext>
                </a:extLst>
              </a:tr>
              <a:tr h="158750">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3250488957"/>
                  </a:ext>
                </a:extLst>
              </a:tr>
              <a:tr h="158750">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2434349727"/>
                  </a:ext>
                </a:extLst>
              </a:tr>
              <a:tr h="158750">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3777909447"/>
                  </a:ext>
                </a:extLst>
              </a:tr>
              <a:tr h="158750">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2999529981"/>
                  </a:ext>
                </a:extLst>
              </a:tr>
              <a:tr h="158750">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149936475"/>
                  </a:ext>
                </a:extLst>
              </a:tr>
              <a:tr h="158750">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1547272164"/>
                  </a:ext>
                </a:extLst>
              </a:tr>
              <a:tr h="158750">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472938091"/>
                  </a:ext>
                </a:extLst>
              </a:tr>
              <a:tr h="158750">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783866687"/>
                  </a:ext>
                </a:extLst>
              </a:tr>
              <a:tr h="158750">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3832076808"/>
                  </a:ext>
                </a:extLst>
              </a:tr>
              <a:tr h="158750">
                <a:tc>
                  <a:txBody>
                    <a:bodyPr/>
                    <a:lstStyle/>
                    <a:p>
                      <a:pPr algn="r" fontAlgn="b"/>
                      <a:r>
                        <a:rPr lang="en-US" sz="1000" b="0" i="0" u="none" strike="noStrike">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1651876702"/>
                  </a:ext>
                </a:extLst>
              </a:tr>
              <a:tr h="158750">
                <a:tc>
                  <a:txBody>
                    <a:bodyPr/>
                    <a:lstStyle/>
                    <a:p>
                      <a:pPr algn="r" fontAlgn="b"/>
                      <a:r>
                        <a:rPr lang="en-US" sz="1000" b="0" i="0" u="none" strike="noStrike">
                          <a:effectLst/>
                          <a:latin typeface="Arial" panose="020B0604020202020204" pitchFamily="34" charset="0"/>
                        </a:rPr>
                        <a:t>2119.21</a:t>
                      </a:r>
                    </a:p>
                  </a:txBody>
                  <a:tcPr marL="6350" marR="6350" marT="6350" marB="0" anchor="b">
                    <a:lnL>
                      <a:noFill/>
                    </a:lnL>
                    <a:lnR>
                      <a:noFill/>
                    </a:lnR>
                    <a:lnT>
                      <a:noFill/>
                    </a:lnT>
                    <a:lnB>
                      <a:noFill/>
                    </a:lnB>
                  </a:tcPr>
                </a:tc>
                <a:extLst>
                  <a:ext uri="{0D108BD9-81ED-4DB2-BD59-A6C34878D82A}">
                    <a16:rowId xmlns:a16="http://schemas.microsoft.com/office/drawing/2014/main" val="3923057857"/>
                  </a:ext>
                </a:extLst>
              </a:tr>
              <a:tr h="158750">
                <a:tc>
                  <a:txBody>
                    <a:bodyPr/>
                    <a:lstStyle/>
                    <a:p>
                      <a:pPr algn="r" fontAlgn="b"/>
                      <a:r>
                        <a:rPr lang="en-US" sz="1000" b="0" i="0" u="none" strike="noStrike">
                          <a:effectLst/>
                          <a:latin typeface="Arial" panose="020B0604020202020204" pitchFamily="34" charset="0"/>
                        </a:rPr>
                        <a:t>2114.15</a:t>
                      </a:r>
                    </a:p>
                  </a:txBody>
                  <a:tcPr marL="6350" marR="6350" marT="6350" marB="0" anchor="b">
                    <a:lnL>
                      <a:noFill/>
                    </a:lnL>
                    <a:lnR>
                      <a:noFill/>
                    </a:lnR>
                    <a:lnT>
                      <a:noFill/>
                    </a:lnT>
                    <a:lnB>
                      <a:noFill/>
                    </a:lnB>
                  </a:tcPr>
                </a:tc>
                <a:extLst>
                  <a:ext uri="{0D108BD9-81ED-4DB2-BD59-A6C34878D82A}">
                    <a16:rowId xmlns:a16="http://schemas.microsoft.com/office/drawing/2014/main" val="3425625510"/>
                  </a:ext>
                </a:extLst>
              </a:tr>
              <a:tr h="158750">
                <a:tc>
                  <a:txBody>
                    <a:bodyPr/>
                    <a:lstStyle/>
                    <a:p>
                      <a:pPr algn="r" fontAlgn="b"/>
                      <a:r>
                        <a:rPr lang="en-US" sz="1000" b="0" i="0" u="none" strike="noStrike">
                          <a:effectLst/>
                          <a:latin typeface="Arial" panose="020B0604020202020204" pitchFamily="34" charset="0"/>
                        </a:rPr>
                        <a:t>2102.15</a:t>
                      </a:r>
                    </a:p>
                  </a:txBody>
                  <a:tcPr marL="6350" marR="6350" marT="6350" marB="0" anchor="b">
                    <a:lnL>
                      <a:noFill/>
                    </a:lnL>
                    <a:lnR>
                      <a:noFill/>
                    </a:lnR>
                    <a:lnT>
                      <a:noFill/>
                    </a:lnT>
                    <a:lnB>
                      <a:noFill/>
                    </a:lnB>
                  </a:tcPr>
                </a:tc>
                <a:extLst>
                  <a:ext uri="{0D108BD9-81ED-4DB2-BD59-A6C34878D82A}">
                    <a16:rowId xmlns:a16="http://schemas.microsoft.com/office/drawing/2014/main" val="2569326072"/>
                  </a:ext>
                </a:extLst>
              </a:tr>
              <a:tr h="158750">
                <a:tc>
                  <a:txBody>
                    <a:bodyPr/>
                    <a:lstStyle/>
                    <a:p>
                      <a:pPr algn="r" fontAlgn="b"/>
                      <a:r>
                        <a:rPr lang="en-US" sz="1000" b="0" i="0" u="none" strike="noStrike">
                          <a:effectLst/>
                          <a:latin typeface="Arial" panose="020B0604020202020204" pitchFamily="34" charset="0"/>
                        </a:rPr>
                        <a:t>2079.65</a:t>
                      </a:r>
                    </a:p>
                  </a:txBody>
                  <a:tcPr marL="6350" marR="6350" marT="6350" marB="0" anchor="b">
                    <a:lnL>
                      <a:noFill/>
                    </a:lnL>
                    <a:lnR>
                      <a:noFill/>
                    </a:lnR>
                    <a:lnT>
                      <a:noFill/>
                    </a:lnT>
                    <a:lnB>
                      <a:noFill/>
                    </a:lnB>
                  </a:tcPr>
                </a:tc>
                <a:extLst>
                  <a:ext uri="{0D108BD9-81ED-4DB2-BD59-A6C34878D82A}">
                    <a16:rowId xmlns:a16="http://schemas.microsoft.com/office/drawing/2014/main" val="3888995047"/>
                  </a:ext>
                </a:extLst>
              </a:tr>
              <a:tr h="158750">
                <a:tc>
                  <a:txBody>
                    <a:bodyPr/>
                    <a:lstStyle/>
                    <a:p>
                      <a:pPr algn="r" fontAlgn="b"/>
                      <a:r>
                        <a:rPr lang="en-US" sz="1000" b="0" i="0" u="none" strike="noStrike">
                          <a:effectLst/>
                          <a:latin typeface="Arial" panose="020B0604020202020204" pitchFamily="34" charset="0"/>
                        </a:rPr>
                        <a:t>2067.64</a:t>
                      </a:r>
                    </a:p>
                  </a:txBody>
                  <a:tcPr marL="6350" marR="6350" marT="6350" marB="0" anchor="b">
                    <a:lnL>
                      <a:noFill/>
                    </a:lnL>
                    <a:lnR>
                      <a:noFill/>
                    </a:lnR>
                    <a:lnT>
                      <a:noFill/>
                    </a:lnT>
                    <a:lnB>
                      <a:noFill/>
                    </a:lnB>
                  </a:tcPr>
                </a:tc>
                <a:extLst>
                  <a:ext uri="{0D108BD9-81ED-4DB2-BD59-A6C34878D82A}">
                    <a16:rowId xmlns:a16="http://schemas.microsoft.com/office/drawing/2014/main" val="417750842"/>
                  </a:ext>
                </a:extLst>
              </a:tr>
              <a:tr h="158750">
                <a:tc>
                  <a:txBody>
                    <a:bodyPr/>
                    <a:lstStyle/>
                    <a:p>
                      <a:pPr algn="r" fontAlgn="b"/>
                      <a:r>
                        <a:rPr lang="en-US" sz="1000" b="0" i="0" u="none" strike="noStrike">
                          <a:effectLst/>
                          <a:latin typeface="Arial" panose="020B0604020202020204" pitchFamily="34" charset="0"/>
                        </a:rPr>
                        <a:t>2093.25</a:t>
                      </a:r>
                    </a:p>
                  </a:txBody>
                  <a:tcPr marL="6350" marR="6350" marT="6350" marB="0" anchor="b">
                    <a:lnL>
                      <a:noFill/>
                    </a:lnL>
                    <a:lnR>
                      <a:noFill/>
                    </a:lnR>
                    <a:lnT>
                      <a:noFill/>
                    </a:lnT>
                    <a:lnB>
                      <a:noFill/>
                    </a:lnB>
                  </a:tcPr>
                </a:tc>
                <a:extLst>
                  <a:ext uri="{0D108BD9-81ED-4DB2-BD59-A6C34878D82A}">
                    <a16:rowId xmlns:a16="http://schemas.microsoft.com/office/drawing/2014/main" val="3115199412"/>
                  </a:ext>
                </a:extLst>
              </a:tr>
              <a:tr h="158750">
                <a:tc>
                  <a:txBody>
                    <a:bodyPr/>
                    <a:lstStyle/>
                    <a:p>
                      <a:pPr algn="r" fontAlgn="b"/>
                      <a:r>
                        <a:rPr lang="en-US" sz="1000" b="0" i="0" u="none" strike="noStrike">
                          <a:effectLst/>
                          <a:latin typeface="Arial" panose="020B0604020202020204" pitchFamily="34" charset="0"/>
                        </a:rPr>
                        <a:t>2108.57</a:t>
                      </a:r>
                    </a:p>
                  </a:txBody>
                  <a:tcPr marL="6350" marR="6350" marT="6350" marB="0" anchor="b">
                    <a:lnL>
                      <a:noFill/>
                    </a:lnL>
                    <a:lnR>
                      <a:noFill/>
                    </a:lnR>
                    <a:lnT>
                      <a:noFill/>
                    </a:lnT>
                    <a:lnB>
                      <a:noFill/>
                    </a:lnB>
                  </a:tcPr>
                </a:tc>
                <a:extLst>
                  <a:ext uri="{0D108BD9-81ED-4DB2-BD59-A6C34878D82A}">
                    <a16:rowId xmlns:a16="http://schemas.microsoft.com/office/drawing/2014/main" val="4055548364"/>
                  </a:ext>
                </a:extLst>
              </a:tr>
              <a:tr h="158750">
                <a:tc>
                  <a:txBody>
                    <a:bodyPr/>
                    <a:lstStyle/>
                    <a:p>
                      <a:pPr algn="r" fontAlgn="b"/>
                      <a:r>
                        <a:rPr lang="en-US" sz="1000" b="0" i="0" u="none" strike="noStrike">
                          <a:effectLst/>
                          <a:latin typeface="Arial" panose="020B0604020202020204" pitchFamily="34" charset="0"/>
                        </a:rPr>
                        <a:t>2108.63</a:t>
                      </a:r>
                    </a:p>
                  </a:txBody>
                  <a:tcPr marL="6350" marR="6350" marT="6350" marB="0" anchor="b">
                    <a:lnL>
                      <a:noFill/>
                    </a:lnL>
                    <a:lnR>
                      <a:noFill/>
                    </a:lnR>
                    <a:lnT>
                      <a:noFill/>
                    </a:lnT>
                    <a:lnB>
                      <a:noFill/>
                    </a:lnB>
                  </a:tcPr>
                </a:tc>
                <a:extLst>
                  <a:ext uri="{0D108BD9-81ED-4DB2-BD59-A6C34878D82A}">
                    <a16:rowId xmlns:a16="http://schemas.microsoft.com/office/drawing/2014/main" val="573876782"/>
                  </a:ext>
                </a:extLst>
              </a:tr>
              <a:tr h="158750">
                <a:tc>
                  <a:txBody>
                    <a:bodyPr/>
                    <a:lstStyle/>
                    <a:p>
                      <a:pPr algn="r" fontAlgn="b"/>
                      <a:r>
                        <a:rPr lang="en-US" sz="1000" b="0" i="0" u="none" strike="noStrike" dirty="0">
                          <a:effectLst/>
                          <a:latin typeface="Arial" panose="020B0604020202020204" pitchFamily="34" charset="0"/>
                        </a:rPr>
                        <a:t>2103.84</a:t>
                      </a:r>
                    </a:p>
                  </a:txBody>
                  <a:tcPr marL="6350" marR="6350" marT="6350" marB="0" anchor="b">
                    <a:lnL>
                      <a:noFill/>
                    </a:lnL>
                    <a:lnR>
                      <a:noFill/>
                    </a:lnR>
                    <a:lnT>
                      <a:noFill/>
                    </a:lnT>
                    <a:lnB>
                      <a:noFill/>
                    </a:lnB>
                  </a:tcPr>
                </a:tc>
                <a:extLst>
                  <a:ext uri="{0D108BD9-81ED-4DB2-BD59-A6C34878D82A}">
                    <a16:rowId xmlns:a16="http://schemas.microsoft.com/office/drawing/2014/main" val="274401316"/>
                  </a:ext>
                </a:extLst>
              </a:tr>
            </a:tbl>
          </a:graphicData>
        </a:graphic>
      </p:graphicFrame>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63343" y="2960914"/>
            <a:ext cx="851807" cy="206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326175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file called SP500.xlsx”</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63343" y="2960914"/>
            <a:ext cx="851807" cy="206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Tree>
    <p:extLst>
      <p:ext uri="{BB962C8B-B14F-4D97-AF65-F5344CB8AC3E}">
        <p14:creationId xmlns:p14="http://schemas.microsoft.com/office/powerpoint/2010/main" val="243546425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file called SP500.xlsx, downloaded from FRED.”</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Tree>
    <p:extLst>
      <p:ext uri="{BB962C8B-B14F-4D97-AF65-F5344CB8AC3E}">
        <p14:creationId xmlns:p14="http://schemas.microsoft.com/office/powerpoint/2010/main" val="315213178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file called SP500.xlsx, downloaded from FRED.”</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74228" y="3749742"/>
            <a:ext cx="5181600" cy="1994627"/>
          </a:xfrm>
        </p:spPr>
      </p:pic>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
        <p:nvSpPr>
          <p:cNvPr id="3" name="TextBox 2"/>
          <p:cNvSpPr txBox="1"/>
          <p:nvPr/>
        </p:nvSpPr>
        <p:spPr>
          <a:xfrm>
            <a:off x="5872842" y="2114550"/>
            <a:ext cx="5584371" cy="1200329"/>
          </a:xfrm>
          <a:prstGeom prst="rect">
            <a:avLst/>
          </a:prstGeom>
          <a:noFill/>
        </p:spPr>
        <p:txBody>
          <a:bodyPr wrap="square" rtlCol="0">
            <a:spAutoFit/>
          </a:bodyPr>
          <a:lstStyle/>
          <a:p>
            <a:r>
              <a:rPr lang="en-US" dirty="0"/>
              <a:t>S&amp;P Dow Jones Indices LLC. 2020. “</a:t>
            </a:r>
            <a:r>
              <a:rPr lang="en-US" i="1" dirty="0"/>
              <a:t>S&amp;P 500 [SP500] [dataset]”</a:t>
            </a:r>
            <a:r>
              <a:rPr lang="en-US" dirty="0"/>
              <a:t>, retrieved from FRED, Federal Reserve Bank of St. Louis; https://fred.stlouisfed.org/series/SP500, June 26, 2020. </a:t>
            </a:r>
          </a:p>
        </p:txBody>
      </p:sp>
    </p:spTree>
    <p:extLst>
      <p:ext uri="{BB962C8B-B14F-4D97-AF65-F5344CB8AC3E}">
        <p14:creationId xmlns:p14="http://schemas.microsoft.com/office/powerpoint/2010/main" val="192849318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“SP500.xlsx, from S&amp;P (2020). Not provided as part of replication package because © S&amp;P. ”</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74228" y="3749742"/>
            <a:ext cx="5181600" cy="1994627"/>
          </a:xfrm>
        </p:spPr>
      </p:pic>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
        <p:nvSpPr>
          <p:cNvPr id="3" name="TextBox 2"/>
          <p:cNvSpPr txBox="1"/>
          <p:nvPr/>
        </p:nvSpPr>
        <p:spPr>
          <a:xfrm>
            <a:off x="5872842" y="2114550"/>
            <a:ext cx="5584371" cy="1200329"/>
          </a:xfrm>
          <a:prstGeom prst="rect">
            <a:avLst/>
          </a:prstGeom>
          <a:noFill/>
        </p:spPr>
        <p:txBody>
          <a:bodyPr wrap="square" rtlCol="0">
            <a:spAutoFit/>
          </a:bodyPr>
          <a:lstStyle/>
          <a:p>
            <a:r>
              <a:rPr lang="en-US" dirty="0"/>
              <a:t>S&amp;P Dow Jones Indices LLC. 2020. “</a:t>
            </a:r>
            <a:r>
              <a:rPr lang="en-US" i="1" dirty="0"/>
              <a:t>S&amp;P 500 [SP500] [dataset]”</a:t>
            </a:r>
            <a:r>
              <a:rPr lang="en-US" dirty="0"/>
              <a:t>, retrieved from FRED, Federal Reserve Bank of St. Louis; https://fred.stlouisfed.org/series/SP500, June 26, 2020. </a:t>
            </a:r>
          </a:p>
        </p:txBody>
      </p:sp>
    </p:spTree>
    <p:extLst>
      <p:ext uri="{BB962C8B-B14F-4D97-AF65-F5344CB8AC3E}">
        <p14:creationId xmlns:p14="http://schemas.microsoft.com/office/powerpoint/2010/main" val="32542185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Availability Statements</a:t>
            </a:r>
          </a:p>
        </p:txBody>
      </p:sp>
      <p:pic>
        <p:nvPicPr>
          <p:cNvPr id="7" name="Content Placeholder 6"/>
          <p:cNvPicPr>
            <a:picLocks noGrp="1" noChangeAspect="1"/>
          </p:cNvPicPr>
          <p:nvPr>
            <p:ph idx="1"/>
          </p:nvPr>
        </p:nvPicPr>
        <p:blipFill>
          <a:blip r:embed="rId2"/>
          <a:stretch>
            <a:fillRect/>
          </a:stretch>
        </p:blipFill>
        <p:spPr>
          <a:xfrm>
            <a:off x="2214585" y="1825625"/>
            <a:ext cx="7762829" cy="4351338"/>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563336" y="3518807"/>
            <a:ext cx="5102678" cy="1569660"/>
          </a:xfrm>
          <a:prstGeom prst="rect">
            <a:avLst/>
          </a:prstGeom>
          <a:solidFill>
            <a:schemeClr val="bg1"/>
          </a:solidFill>
          <a:ln w="25400">
            <a:solidFill>
              <a:schemeClr val="tx1"/>
            </a:solidFill>
          </a:ln>
        </p:spPr>
        <p:txBody>
          <a:bodyPr wrap="square" rtlCol="0">
            <a:spAutoFit/>
          </a:bodyPr>
          <a:lstStyle/>
          <a:p>
            <a:r>
              <a:rPr lang="en-US" sz="3200" dirty="0"/>
              <a:t>Describes data file, where to get it, how to get it, and any conditions of obtaining it</a:t>
            </a:r>
          </a:p>
        </p:txBody>
      </p:sp>
      <p:sp>
        <p:nvSpPr>
          <p:cNvPr id="11" name="Oval 10"/>
          <p:cNvSpPr/>
          <p:nvPr/>
        </p:nvSpPr>
        <p:spPr>
          <a:xfrm>
            <a:off x="2686051" y="1763486"/>
            <a:ext cx="6800850" cy="1347107"/>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3355521" y="3102429"/>
            <a:ext cx="914400" cy="416378"/>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103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Stats on reproduced articles</a:t>
            </a:r>
          </a:p>
        </p:txBody>
      </p:sp>
      <p:sp>
        <p:nvSpPr>
          <p:cNvPr id="10" name="Content Placeholder 9"/>
          <p:cNvSpPr>
            <a:spLocks noGrp="1"/>
          </p:cNvSpPr>
          <p:nvPr>
            <p:ph sz="half" idx="1"/>
          </p:nvPr>
        </p:nvSpPr>
        <p:spPr/>
        <p:txBody>
          <a:bodyPr>
            <a:normAutofit/>
          </a:bodyPr>
          <a:lstStyle/>
          <a:p>
            <a:pPr marL="0" indent="0">
              <a:buNone/>
            </a:pPr>
            <a:r>
              <a:rPr lang="en-US" dirty="0"/>
              <a:t>Since July 16, 2019, the AEA Data Editor team has conducted reproducibility assessments</a:t>
            </a:r>
            <a:endParaRPr lang="en-US" sz="3600" b="1" dirty="0">
              <a:solidFill>
                <a:schemeClr val="accent6">
                  <a:lumMod val="75000"/>
                </a:schemeClr>
              </a:solidFill>
            </a:endParaRPr>
          </a:p>
          <a:p>
            <a:r>
              <a:rPr lang="en-US" dirty="0"/>
              <a:t>for </a:t>
            </a:r>
            <a:r>
              <a:rPr lang="en-US" dirty="0" smtClean="0"/>
              <a:t>1663</a:t>
            </a:r>
            <a:r>
              <a:rPr lang="en-US" sz="3600" b="1" dirty="0" smtClean="0">
                <a:solidFill>
                  <a:schemeClr val="accent2">
                    <a:lumMod val="75000"/>
                  </a:schemeClr>
                </a:solidFill>
              </a:rPr>
              <a:t> </a:t>
            </a:r>
            <a:r>
              <a:rPr lang="en-US" sz="3600" b="1" dirty="0">
                <a:solidFill>
                  <a:schemeClr val="accent2">
                    <a:lumMod val="75000"/>
                  </a:schemeClr>
                </a:solidFill>
              </a:rPr>
              <a:t>manuscripts </a:t>
            </a:r>
            <a:br>
              <a:rPr lang="en-US" sz="3600" b="1" dirty="0">
                <a:solidFill>
                  <a:schemeClr val="accent2">
                    <a:lumMod val="75000"/>
                  </a:schemeClr>
                </a:solidFill>
              </a:rPr>
            </a:br>
            <a:r>
              <a:rPr lang="en-US" dirty="0" smtClean="0"/>
              <a:t>(1369 full papers, 293 P&amp;P)</a:t>
            </a:r>
            <a:br>
              <a:rPr lang="en-US" dirty="0" smtClean="0"/>
            </a:br>
            <a:r>
              <a:rPr lang="en-US" dirty="0" smtClean="0"/>
              <a:t>as of this morning</a:t>
            </a:r>
            <a:endParaRPr lang="en-US" dirty="0"/>
          </a:p>
        </p:txBody>
      </p:sp>
      <p:pic>
        <p:nvPicPr>
          <p:cNvPr id="5" name="Content Placeholder 4">
            <a:extLst>
              <a:ext uri="{FF2B5EF4-FFF2-40B4-BE49-F238E27FC236}">
                <a16:creationId xmlns:a16="http://schemas.microsoft.com/office/drawing/2014/main" id="{BEE520A9-52E0-6F31-A124-4072A7806E4B}"/>
              </a:ext>
            </a:extLst>
          </p:cNvPr>
          <p:cNvPicPr>
            <a:picLocks noGrp="1" noChangeAspect="1"/>
          </p:cNvPicPr>
          <p:nvPr>
            <p:ph sz="half" idx="2"/>
          </p:nvPr>
        </p:nvPicPr>
        <p:blipFill>
          <a:blip r:embed="rId2"/>
          <a:stretch>
            <a:fillRect/>
          </a:stretch>
        </p:blipFill>
        <p:spPr>
          <a:xfrm>
            <a:off x="6172200" y="3132886"/>
            <a:ext cx="5181600" cy="1736816"/>
          </a:xfrm>
        </p:spPr>
      </p:pic>
    </p:spTree>
    <p:extLst>
      <p:ext uri="{BB962C8B-B14F-4D97-AF65-F5344CB8AC3E}">
        <p14:creationId xmlns:p14="http://schemas.microsoft.com/office/powerpoint/2010/main" val="32399768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4F329A-3532-38E6-F719-1D3516507C7F}"/>
              </a:ext>
            </a:extLst>
          </p:cNvPr>
          <p:cNvSpPr>
            <a:spLocks noGrp="1"/>
          </p:cNvSpPr>
          <p:nvPr>
            <p:ph type="title"/>
          </p:nvPr>
        </p:nvSpPr>
        <p:spPr/>
        <p:txBody>
          <a:bodyPr/>
          <a:lstStyle/>
          <a:p>
            <a:r>
              <a:rPr lang="en-US" dirty="0"/>
              <a:t>Data Citations</a:t>
            </a:r>
          </a:p>
        </p:txBody>
      </p:sp>
    </p:spTree>
    <p:extLst>
      <p:ext uri="{BB962C8B-B14F-4D97-AF65-F5344CB8AC3E}">
        <p14:creationId xmlns:p14="http://schemas.microsoft.com/office/powerpoint/2010/main" val="225340523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citations</a:t>
            </a:r>
          </a:p>
        </p:txBody>
      </p:sp>
      <p:sp>
        <p:nvSpPr>
          <p:cNvPr id="3" name="Content Placeholder 2"/>
          <p:cNvSpPr>
            <a:spLocks noGrp="1"/>
          </p:cNvSpPr>
          <p:nvPr>
            <p:ph idx="1"/>
          </p:nvPr>
        </p:nvSpPr>
        <p:spPr>
          <a:xfrm>
            <a:off x="584683" y="1866900"/>
            <a:ext cx="3260695" cy="4351338"/>
          </a:xfrm>
        </p:spPr>
        <p:txBody>
          <a:bodyPr>
            <a:normAutofit/>
          </a:bodyPr>
          <a:lstStyle/>
          <a:p>
            <a:r>
              <a:rPr lang="en-US" sz="2800" dirty="0"/>
              <a:t>Creating specific guidance in the absence of strong discipline-specific guidance</a:t>
            </a:r>
          </a:p>
          <a:p>
            <a:endParaRPr lang="en-US" sz="2800" dirty="0"/>
          </a:p>
        </p:txBody>
      </p:sp>
      <p:pic>
        <p:nvPicPr>
          <p:cNvPr id="5" name="Picture 4">
            <a:hlinkClick r:id="rId2"/>
          </p:cNvPr>
          <p:cNvPicPr>
            <a:picLocks noChangeAspect="1"/>
          </p:cNvPicPr>
          <p:nvPr/>
        </p:nvPicPr>
        <p:blipFill>
          <a:blip r:embed="rId3"/>
          <a:stretch>
            <a:fillRect/>
          </a:stretch>
        </p:blipFill>
        <p:spPr>
          <a:xfrm>
            <a:off x="4143076" y="1847850"/>
            <a:ext cx="7691736" cy="3810000"/>
          </a:xfrm>
          <a:prstGeom prst="rect">
            <a:avLst/>
          </a:prstGeom>
          <a:ln>
            <a:solidFill>
              <a:schemeClr val="accent1"/>
            </a:solidFill>
          </a:ln>
          <a:effectLst>
            <a:outerShdw blurRad="50800" dist="127000" dir="2700000" algn="tl" rotWithShape="0">
              <a:prstClr val="black">
                <a:alpha val="40000"/>
              </a:prstClr>
            </a:outerShdw>
          </a:effectLst>
        </p:spPr>
      </p:pic>
      <p:sp>
        <p:nvSpPr>
          <p:cNvPr id="6" name="TextBox 5"/>
          <p:cNvSpPr txBox="1"/>
          <p:nvPr/>
        </p:nvSpPr>
        <p:spPr>
          <a:xfrm>
            <a:off x="3437164" y="5848906"/>
            <a:ext cx="8686800" cy="369332"/>
          </a:xfrm>
          <a:prstGeom prst="rect">
            <a:avLst/>
          </a:prstGeom>
          <a:noFill/>
        </p:spPr>
        <p:txBody>
          <a:bodyPr wrap="square" rtlCol="0">
            <a:spAutoFit/>
          </a:bodyPr>
          <a:lstStyle/>
          <a:p>
            <a:r>
              <a:rPr lang="en-US" dirty="0">
                <a:hlinkClick r:id="rId2"/>
              </a:rPr>
              <a:t>https://social-science-data-editors.github.io/guidance/addtl-data-citation-guidance.html</a:t>
            </a:r>
            <a:r>
              <a:rPr lang="en-US" dirty="0"/>
              <a:t> </a:t>
            </a:r>
          </a:p>
        </p:txBody>
      </p:sp>
    </p:spTree>
    <p:extLst>
      <p:ext uri="{BB962C8B-B14F-4D97-AF65-F5344CB8AC3E}">
        <p14:creationId xmlns:p14="http://schemas.microsoft.com/office/powerpoint/2010/main" val="292489358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4" name="Content Placeholder 3"/>
          <p:cNvPicPr>
            <a:picLocks noGrp="1" noChangeAspect="1"/>
          </p:cNvPicPr>
          <p:nvPr>
            <p:ph idx="1"/>
          </p:nvPr>
        </p:nvPicPr>
        <p:blipFill>
          <a:blip r:embed="rId2"/>
          <a:stretch>
            <a:fillRect/>
          </a:stretch>
        </p:blipFill>
        <p:spPr>
          <a:xfrm>
            <a:off x="2473779" y="1479363"/>
            <a:ext cx="7111895" cy="6458818"/>
          </a:xfrm>
          <a:prstGeom prst="rect">
            <a:avLst/>
          </a:prstGeom>
        </p:spPr>
      </p:pic>
      <p:pic>
        <p:nvPicPr>
          <p:cNvPr id="5" name="Picture 4"/>
          <p:cNvPicPr>
            <a:picLocks noChangeAspect="1"/>
          </p:cNvPicPr>
          <p:nvPr/>
        </p:nvPicPr>
        <p:blipFill>
          <a:blip r:embed="rId3"/>
          <a:stretch>
            <a:fillRect/>
          </a:stretch>
        </p:blipFill>
        <p:spPr>
          <a:xfrm>
            <a:off x="1924050" y="2524805"/>
            <a:ext cx="8801100" cy="24288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49654730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Citation</a:t>
            </a:r>
          </a:p>
        </p:txBody>
      </p:sp>
      <p:pic>
        <p:nvPicPr>
          <p:cNvPr id="7" name="Content Placeholder 6"/>
          <p:cNvPicPr>
            <a:picLocks noGrp="1" noChangeAspect="1"/>
          </p:cNvPicPr>
          <p:nvPr>
            <p:ph idx="1"/>
          </p:nvPr>
        </p:nvPicPr>
        <p:blipFill>
          <a:blip r:embed="rId2"/>
          <a:stretch>
            <a:fillRect/>
          </a:stretch>
        </p:blipFill>
        <p:spPr>
          <a:xfrm>
            <a:off x="2214585" y="1825625"/>
            <a:ext cx="7762829" cy="4351338"/>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563336" y="3518807"/>
            <a:ext cx="4122964" cy="1077218"/>
          </a:xfrm>
          <a:prstGeom prst="rect">
            <a:avLst/>
          </a:prstGeom>
          <a:solidFill>
            <a:schemeClr val="bg1"/>
          </a:solidFill>
          <a:ln w="25400">
            <a:solidFill>
              <a:schemeClr val="tx1"/>
            </a:solidFill>
          </a:ln>
        </p:spPr>
        <p:txBody>
          <a:bodyPr wrap="square" rtlCol="0">
            <a:spAutoFit/>
          </a:bodyPr>
          <a:lstStyle/>
          <a:p>
            <a:r>
              <a:rPr lang="en-US" sz="3200" dirty="0"/>
              <a:t>Attributes the file to the proper source</a:t>
            </a:r>
          </a:p>
        </p:txBody>
      </p:sp>
      <p:sp>
        <p:nvSpPr>
          <p:cNvPr id="11" name="Oval 10"/>
          <p:cNvSpPr/>
          <p:nvPr/>
        </p:nvSpPr>
        <p:spPr>
          <a:xfrm>
            <a:off x="4996543" y="2808514"/>
            <a:ext cx="4923064" cy="1248909"/>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4751614" y="3910693"/>
            <a:ext cx="914400" cy="416378"/>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067960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of a (data) citation</a:t>
            </a:r>
          </a:p>
        </p:txBody>
      </p:sp>
      <p:sp>
        <p:nvSpPr>
          <p:cNvPr id="3" name="Content Placeholder 2"/>
          <p:cNvSpPr>
            <a:spLocks noGrp="1"/>
          </p:cNvSpPr>
          <p:nvPr>
            <p:ph sz="half" idx="1"/>
          </p:nvPr>
        </p:nvSpPr>
        <p:spPr/>
        <p:txBody>
          <a:bodyPr>
            <a:normAutofit lnSpcReduction="10000"/>
          </a:bodyPr>
          <a:lstStyle/>
          <a:p>
            <a:pPr marL="0" indent="0">
              <a:buNone/>
            </a:pPr>
            <a:r>
              <a:rPr lang="en-US" dirty="0">
                <a:hlinkClick r:id="rId2"/>
              </a:rPr>
              <a:t>ICPSR</a:t>
            </a:r>
            <a:r>
              <a:rPr lang="en-US" dirty="0"/>
              <a:t> notes that a citation should include the following items:</a:t>
            </a:r>
          </a:p>
          <a:p>
            <a:r>
              <a:rPr lang="en-US" dirty="0">
                <a:solidFill>
                  <a:schemeClr val="accent2"/>
                </a:solidFill>
              </a:rPr>
              <a:t>Author</a:t>
            </a:r>
          </a:p>
          <a:p>
            <a:r>
              <a:rPr lang="en-US" dirty="0">
                <a:solidFill>
                  <a:schemeClr val="accent6"/>
                </a:solidFill>
              </a:rPr>
              <a:t>Title</a:t>
            </a:r>
          </a:p>
          <a:p>
            <a:r>
              <a:rPr lang="en-US" dirty="0">
                <a:solidFill>
                  <a:schemeClr val="accent1"/>
                </a:solidFill>
              </a:rPr>
              <a:t>Distributor</a:t>
            </a:r>
          </a:p>
          <a:p>
            <a:r>
              <a:rPr lang="en-US" dirty="0">
                <a:solidFill>
                  <a:schemeClr val="accent4"/>
                </a:solidFill>
              </a:rPr>
              <a:t>Date</a:t>
            </a:r>
          </a:p>
          <a:p>
            <a:r>
              <a:rPr lang="en-US" dirty="0">
                <a:solidFill>
                  <a:schemeClr val="accent4">
                    <a:lumMod val="75000"/>
                  </a:schemeClr>
                </a:solidFill>
              </a:rPr>
              <a:t>Version</a:t>
            </a:r>
          </a:p>
          <a:p>
            <a:r>
              <a:rPr lang="en-US" dirty="0">
                <a:solidFill>
                  <a:srgbClr val="C00000"/>
                </a:solidFill>
              </a:rPr>
              <a:t>Persistent identifier</a:t>
            </a:r>
          </a:p>
        </p:txBody>
      </p:sp>
      <p:sp>
        <p:nvSpPr>
          <p:cNvPr id="4" name="Content Placeholder 3"/>
          <p:cNvSpPr>
            <a:spLocks noGrp="1"/>
          </p:cNvSpPr>
          <p:nvPr>
            <p:ph sz="half" idx="2"/>
          </p:nvPr>
        </p:nvSpPr>
        <p:spPr/>
        <p:txBody>
          <a:bodyPr>
            <a:normAutofit lnSpcReduction="10000"/>
          </a:bodyPr>
          <a:lstStyle/>
          <a:p>
            <a:pPr marL="0" indent="0">
              <a:buNone/>
            </a:pPr>
            <a:r>
              <a:rPr lang="en-US" b="1" dirty="0"/>
              <a:t>Suggested Citation:</a:t>
            </a:r>
          </a:p>
          <a:p>
            <a:pPr marL="0" indent="0">
              <a:buNone/>
            </a:pPr>
            <a:r>
              <a:rPr lang="en-US" sz="3600" dirty="0">
                <a:solidFill>
                  <a:schemeClr val="accent2"/>
                </a:solidFill>
              </a:rPr>
              <a:t>S&amp;P Dow Jones Indices LLC</a:t>
            </a:r>
            <a:r>
              <a:rPr lang="en-US" sz="3600" dirty="0"/>
              <a:t>, </a:t>
            </a:r>
            <a:r>
              <a:rPr lang="en-US" sz="3600" i="1" dirty="0">
                <a:solidFill>
                  <a:schemeClr val="accent6"/>
                </a:solidFill>
              </a:rPr>
              <a:t>S&amp;P 500 [SP500]</a:t>
            </a:r>
            <a:r>
              <a:rPr lang="en-US" sz="3600" dirty="0">
                <a:solidFill>
                  <a:schemeClr val="accent6"/>
                </a:solidFill>
              </a:rPr>
              <a:t>, </a:t>
            </a:r>
            <a:r>
              <a:rPr lang="en-US" sz="3600" dirty="0"/>
              <a:t>retrieved from </a:t>
            </a:r>
            <a:r>
              <a:rPr lang="en-US" sz="3600" dirty="0">
                <a:solidFill>
                  <a:schemeClr val="accent1"/>
                </a:solidFill>
              </a:rPr>
              <a:t>FRED, Federal Reserve Bank of St. Louis</a:t>
            </a:r>
            <a:r>
              <a:rPr lang="en-US" sz="3600" dirty="0"/>
              <a:t>; </a:t>
            </a:r>
            <a:r>
              <a:rPr lang="en-US" sz="3600" dirty="0">
                <a:solidFill>
                  <a:srgbClr val="C00000"/>
                </a:solidFill>
              </a:rPr>
              <a:t>https://fred.stlouisfed.org/series/SP500</a:t>
            </a:r>
            <a:r>
              <a:rPr lang="en-US" sz="3600" dirty="0"/>
              <a:t>, </a:t>
            </a:r>
            <a:r>
              <a:rPr lang="en-US" sz="3600" dirty="0">
                <a:solidFill>
                  <a:schemeClr val="accent4"/>
                </a:solidFill>
              </a:rPr>
              <a:t>June 26, 2020</a:t>
            </a:r>
            <a:r>
              <a:rPr lang="en-US" sz="3600" dirty="0"/>
              <a:t>. </a:t>
            </a:r>
          </a:p>
        </p:txBody>
      </p:sp>
    </p:spTree>
    <p:extLst>
      <p:ext uri="{BB962C8B-B14F-4D97-AF65-F5344CB8AC3E}">
        <p14:creationId xmlns:p14="http://schemas.microsoft.com/office/powerpoint/2010/main" val="93962085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of a (data) citation</a:t>
            </a:r>
          </a:p>
        </p:txBody>
      </p:sp>
      <p:sp>
        <p:nvSpPr>
          <p:cNvPr id="3" name="Content Placeholder 2"/>
          <p:cNvSpPr>
            <a:spLocks noGrp="1"/>
          </p:cNvSpPr>
          <p:nvPr>
            <p:ph sz="half" idx="1"/>
          </p:nvPr>
        </p:nvSpPr>
        <p:spPr/>
        <p:txBody>
          <a:bodyPr>
            <a:normAutofit fontScale="92500" lnSpcReduction="10000"/>
          </a:bodyPr>
          <a:lstStyle/>
          <a:p>
            <a:pPr marL="0" indent="0">
              <a:buNone/>
            </a:pPr>
            <a:r>
              <a:rPr lang="en-US" dirty="0">
                <a:hlinkClick r:id="rId2"/>
              </a:rPr>
              <a:t>ICPSR</a:t>
            </a:r>
            <a:r>
              <a:rPr lang="en-US" dirty="0"/>
              <a:t> notes that a citation should include the following items:</a:t>
            </a:r>
          </a:p>
          <a:p>
            <a:r>
              <a:rPr lang="en-US" dirty="0">
                <a:solidFill>
                  <a:schemeClr val="accent2"/>
                </a:solidFill>
              </a:rPr>
              <a:t>Author</a:t>
            </a:r>
          </a:p>
          <a:p>
            <a:r>
              <a:rPr lang="en-US" dirty="0">
                <a:solidFill>
                  <a:schemeClr val="accent6"/>
                </a:solidFill>
              </a:rPr>
              <a:t>Title</a:t>
            </a:r>
          </a:p>
          <a:p>
            <a:r>
              <a:rPr lang="en-US" dirty="0">
                <a:solidFill>
                  <a:schemeClr val="accent1"/>
                </a:solidFill>
              </a:rPr>
              <a:t>Distributor</a:t>
            </a:r>
          </a:p>
          <a:p>
            <a:r>
              <a:rPr lang="en-US" dirty="0">
                <a:solidFill>
                  <a:schemeClr val="accent4"/>
                </a:solidFill>
              </a:rPr>
              <a:t>Date</a:t>
            </a:r>
          </a:p>
          <a:p>
            <a:r>
              <a:rPr lang="en-US" dirty="0">
                <a:solidFill>
                  <a:srgbClr val="C00000"/>
                </a:solidFill>
              </a:rPr>
              <a:t>Version</a:t>
            </a:r>
          </a:p>
          <a:p>
            <a:r>
              <a:rPr lang="en-US" dirty="0">
                <a:solidFill>
                  <a:srgbClr val="C00000"/>
                </a:solidFill>
              </a:rPr>
              <a:t>Persistent identifier</a:t>
            </a:r>
          </a:p>
        </p:txBody>
      </p:sp>
      <p:sp>
        <p:nvSpPr>
          <p:cNvPr id="4" name="Content Placeholder 3"/>
          <p:cNvSpPr>
            <a:spLocks noGrp="1"/>
          </p:cNvSpPr>
          <p:nvPr>
            <p:ph sz="half" idx="2"/>
          </p:nvPr>
        </p:nvSpPr>
        <p:spPr/>
        <p:txBody>
          <a:bodyPr>
            <a:normAutofit fontScale="92500" lnSpcReduction="10000"/>
          </a:bodyPr>
          <a:lstStyle/>
          <a:p>
            <a:pPr marL="0" indent="0">
              <a:buNone/>
            </a:pPr>
            <a:r>
              <a:rPr lang="en-US" b="1" dirty="0"/>
              <a:t>Constructed Citation:</a:t>
            </a:r>
          </a:p>
          <a:p>
            <a:pPr marL="0" indent="0">
              <a:buNone/>
            </a:pPr>
            <a:r>
              <a:rPr lang="en-US" sz="3600" dirty="0">
                <a:solidFill>
                  <a:schemeClr val="accent2"/>
                </a:solidFill>
              </a:rPr>
              <a:t>Institute for Employment Research (IAB), </a:t>
            </a:r>
            <a:r>
              <a:rPr lang="en-US" sz="3600" dirty="0">
                <a:solidFill>
                  <a:schemeClr val="accent6"/>
                </a:solidFill>
              </a:rPr>
              <a:t>Establishment History Panel 1975-2018</a:t>
            </a:r>
            <a:r>
              <a:rPr lang="en-US" sz="3600" dirty="0"/>
              <a:t>. Accessed via the </a:t>
            </a:r>
            <a:r>
              <a:rPr lang="en-US" sz="3600" dirty="0">
                <a:solidFill>
                  <a:schemeClr val="accent1"/>
                </a:solidFill>
              </a:rPr>
              <a:t>Research Data Centre (FDZ) of the German Federal Employment Agency </a:t>
            </a:r>
            <a:r>
              <a:rPr lang="en-US" sz="3600" dirty="0">
                <a:solidFill>
                  <a:srgbClr val="C00000"/>
                </a:solidFill>
              </a:rPr>
              <a:t>DOI: 10.5164/IAB.BHP7518.de.en.v1</a:t>
            </a:r>
            <a:r>
              <a:rPr lang="en-US" sz="3600" dirty="0"/>
              <a:t> </a:t>
            </a:r>
            <a:r>
              <a:rPr lang="en-US" sz="3600" dirty="0">
                <a:solidFill>
                  <a:schemeClr val="accent4"/>
                </a:solidFill>
              </a:rPr>
              <a:t>June 26, 2020</a:t>
            </a:r>
            <a:r>
              <a:rPr lang="en-US" sz="3600" dirty="0"/>
              <a:t>. </a:t>
            </a:r>
          </a:p>
        </p:txBody>
      </p:sp>
    </p:spTree>
    <p:extLst>
      <p:ext uri="{BB962C8B-B14F-4D97-AF65-F5344CB8AC3E}">
        <p14:creationId xmlns:p14="http://schemas.microsoft.com/office/powerpoint/2010/main" val="1800843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of a (data) citation</a:t>
            </a:r>
          </a:p>
        </p:txBody>
      </p:sp>
      <p:sp>
        <p:nvSpPr>
          <p:cNvPr id="3" name="Content Placeholder 2"/>
          <p:cNvSpPr>
            <a:spLocks noGrp="1"/>
          </p:cNvSpPr>
          <p:nvPr>
            <p:ph sz="half" idx="1"/>
          </p:nvPr>
        </p:nvSpPr>
        <p:spPr/>
        <p:txBody>
          <a:bodyPr>
            <a:normAutofit/>
          </a:bodyPr>
          <a:lstStyle/>
          <a:p>
            <a:pPr marL="0" indent="0">
              <a:buNone/>
            </a:pPr>
            <a:r>
              <a:rPr lang="en-US" dirty="0">
                <a:hlinkClick r:id="rId2"/>
              </a:rPr>
              <a:t>ICPSR</a:t>
            </a:r>
            <a:r>
              <a:rPr lang="en-US" dirty="0"/>
              <a:t> notes that a citation should include the following items:</a:t>
            </a:r>
          </a:p>
          <a:p>
            <a:r>
              <a:rPr lang="en-US" dirty="0">
                <a:solidFill>
                  <a:schemeClr val="accent2"/>
                </a:solidFill>
              </a:rPr>
              <a:t>Author</a:t>
            </a:r>
          </a:p>
          <a:p>
            <a:r>
              <a:rPr lang="en-US" dirty="0">
                <a:solidFill>
                  <a:schemeClr val="accent6"/>
                </a:solidFill>
              </a:rPr>
              <a:t>Title</a:t>
            </a:r>
          </a:p>
          <a:p>
            <a:r>
              <a:rPr lang="en-US" dirty="0">
                <a:solidFill>
                  <a:schemeClr val="accent1"/>
                </a:solidFill>
              </a:rPr>
              <a:t>Distributor</a:t>
            </a:r>
          </a:p>
          <a:p>
            <a:r>
              <a:rPr lang="en-US" dirty="0">
                <a:solidFill>
                  <a:schemeClr val="accent4"/>
                </a:solidFill>
              </a:rPr>
              <a:t>Date</a:t>
            </a:r>
          </a:p>
          <a:p>
            <a:r>
              <a:rPr lang="en-US" dirty="0">
                <a:solidFill>
                  <a:srgbClr val="C00000"/>
                </a:solidFill>
              </a:rPr>
              <a:t>Version</a:t>
            </a:r>
          </a:p>
          <a:p>
            <a:r>
              <a:rPr lang="en-US" dirty="0">
                <a:solidFill>
                  <a:schemeClr val="accent2">
                    <a:lumMod val="20000"/>
                    <a:lumOff val="80000"/>
                  </a:schemeClr>
                </a:solidFill>
              </a:rPr>
              <a:t>Persistent identifier</a:t>
            </a:r>
          </a:p>
        </p:txBody>
      </p:sp>
      <p:sp>
        <p:nvSpPr>
          <p:cNvPr id="4" name="Content Placeholder 3"/>
          <p:cNvSpPr>
            <a:spLocks noGrp="1"/>
          </p:cNvSpPr>
          <p:nvPr>
            <p:ph sz="half" idx="2"/>
          </p:nvPr>
        </p:nvSpPr>
        <p:spPr/>
        <p:txBody>
          <a:bodyPr>
            <a:normAutofit/>
          </a:bodyPr>
          <a:lstStyle/>
          <a:p>
            <a:pPr marL="0" indent="0">
              <a:buNone/>
            </a:pPr>
            <a:r>
              <a:rPr lang="en-US" b="1" dirty="0"/>
              <a:t>Constructed Citation:</a:t>
            </a:r>
          </a:p>
          <a:p>
            <a:pPr marL="0" indent="0">
              <a:buNone/>
            </a:pPr>
            <a:r>
              <a:rPr lang="en-US" sz="3600" dirty="0">
                <a:solidFill>
                  <a:schemeClr val="accent2"/>
                </a:solidFill>
              </a:rPr>
              <a:t>US Census Bureau, </a:t>
            </a:r>
            <a:r>
              <a:rPr lang="en-US" sz="3600" dirty="0">
                <a:solidFill>
                  <a:schemeClr val="accent6"/>
                </a:solidFill>
              </a:rPr>
              <a:t>Longitudinal Business Database (LBD) </a:t>
            </a:r>
            <a:r>
              <a:rPr lang="en-US" sz="3600" dirty="0">
                <a:solidFill>
                  <a:srgbClr val="C00000"/>
                </a:solidFill>
              </a:rPr>
              <a:t>1975-2018</a:t>
            </a:r>
            <a:r>
              <a:rPr lang="en-US" sz="3600" dirty="0"/>
              <a:t>. Last accessed via the </a:t>
            </a:r>
            <a:r>
              <a:rPr lang="en-US" sz="3600" dirty="0">
                <a:solidFill>
                  <a:schemeClr val="accent1"/>
                </a:solidFill>
              </a:rPr>
              <a:t>Federal Statistical Research Data Centre (FSRDC) </a:t>
            </a:r>
            <a:r>
              <a:rPr lang="en-US" sz="3600" dirty="0">
                <a:solidFill>
                  <a:schemeClr val="accent4"/>
                </a:solidFill>
              </a:rPr>
              <a:t>June 26, 2020</a:t>
            </a:r>
            <a:r>
              <a:rPr lang="en-US" sz="3600" dirty="0"/>
              <a:t>. </a:t>
            </a:r>
          </a:p>
        </p:txBody>
      </p:sp>
    </p:spTree>
    <p:extLst>
      <p:ext uri="{BB962C8B-B14F-4D97-AF65-F5344CB8AC3E}">
        <p14:creationId xmlns:p14="http://schemas.microsoft.com/office/powerpoint/2010/main" val="203698931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FB12E-885B-14EC-6D41-BD08E7B92A92}"/>
              </a:ext>
            </a:extLst>
          </p:cNvPr>
          <p:cNvSpPr>
            <a:spLocks noGrp="1"/>
          </p:cNvSpPr>
          <p:nvPr>
            <p:ph type="title"/>
          </p:nvPr>
        </p:nvSpPr>
        <p:spPr/>
        <p:txBody>
          <a:bodyPr/>
          <a:lstStyle/>
          <a:p>
            <a:r>
              <a:rPr lang="en-US" dirty="0"/>
              <a:t>Try it out yourself</a:t>
            </a:r>
          </a:p>
        </p:txBody>
      </p:sp>
      <p:sp>
        <p:nvSpPr>
          <p:cNvPr id="3" name="Content Placeholder 2">
            <a:extLst>
              <a:ext uri="{FF2B5EF4-FFF2-40B4-BE49-F238E27FC236}">
                <a16:creationId xmlns:a16="http://schemas.microsoft.com/office/drawing/2014/main" id="{626D5548-ADAC-94A4-3BA9-BCFE7408F615}"/>
              </a:ext>
            </a:extLst>
          </p:cNvPr>
          <p:cNvSpPr>
            <a:spLocks noGrp="1"/>
          </p:cNvSpPr>
          <p:nvPr>
            <p:ph sz="half" idx="1"/>
          </p:nvPr>
        </p:nvSpPr>
        <p:spPr/>
        <p:txBody>
          <a:bodyPr/>
          <a:lstStyle/>
          <a:p>
            <a:r>
              <a:rPr lang="en-US" dirty="0"/>
              <a:t>Construct an (approximate) data citation</a:t>
            </a:r>
          </a:p>
          <a:p>
            <a:r>
              <a:rPr lang="en-US" dirty="0">
                <a:hlinkClick r:id="rId2"/>
              </a:rPr>
              <a:t>https://social-science-data-editors.github.io/guidance/addtl-data-citation-guidance.html#try-it-out</a:t>
            </a:r>
            <a:r>
              <a:rPr lang="en-US" dirty="0"/>
              <a:t> </a:t>
            </a:r>
          </a:p>
        </p:txBody>
      </p:sp>
      <p:pic>
        <p:nvPicPr>
          <p:cNvPr id="6" name="Content Placeholder 5">
            <a:extLst>
              <a:ext uri="{FF2B5EF4-FFF2-40B4-BE49-F238E27FC236}">
                <a16:creationId xmlns:a16="http://schemas.microsoft.com/office/drawing/2014/main" id="{459566D5-C448-C00E-1FD4-84E461A2C931}"/>
              </a:ext>
            </a:extLst>
          </p:cNvPr>
          <p:cNvPicPr>
            <a:picLocks noGrp="1" noChangeAspect="1"/>
          </p:cNvPicPr>
          <p:nvPr>
            <p:ph sz="half" idx="2"/>
          </p:nvPr>
        </p:nvPicPr>
        <p:blipFill>
          <a:blip r:embed="rId3"/>
          <a:stretch>
            <a:fillRect/>
          </a:stretch>
        </p:blipFill>
        <p:spPr>
          <a:xfrm>
            <a:off x="6172200" y="2500944"/>
            <a:ext cx="5181600" cy="3000699"/>
          </a:xfrm>
        </p:spPr>
      </p:pic>
    </p:spTree>
    <p:extLst>
      <p:ext uri="{BB962C8B-B14F-4D97-AF65-F5344CB8AC3E}">
        <p14:creationId xmlns:p14="http://schemas.microsoft.com/office/powerpoint/2010/main" val="83661528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Citations, Access, Rights</a:t>
            </a:r>
          </a:p>
        </p:txBody>
      </p:sp>
      <p:sp>
        <p:nvSpPr>
          <p:cNvPr id="3" name="Content Placeholder 2"/>
          <p:cNvSpPr>
            <a:spLocks noGrp="1"/>
          </p:cNvSpPr>
          <p:nvPr>
            <p:ph idx="1"/>
          </p:nvPr>
        </p:nvSpPr>
        <p:spPr/>
        <p:txBody>
          <a:bodyPr/>
          <a:lstStyle/>
          <a:p>
            <a:r>
              <a:rPr lang="en-US" sz="3200" dirty="0"/>
              <a:t>Any data can be cited – even if you can’t download it</a:t>
            </a:r>
          </a:p>
          <a:p>
            <a:r>
              <a:rPr lang="en-US" sz="3200" dirty="0"/>
              <a:t>Any data that you accessed … can have that access be described</a:t>
            </a:r>
          </a:p>
          <a:p>
            <a:pPr lvl="1"/>
            <a:r>
              <a:rPr lang="en-US" sz="2800" dirty="0"/>
              <a:t>But caution: It should be such that others can also repeat the access!</a:t>
            </a:r>
          </a:p>
          <a:p>
            <a:r>
              <a:rPr lang="en-US" sz="3200" dirty="0"/>
              <a:t>Just because you “have” the data does not mean you can give it to others</a:t>
            </a:r>
          </a:p>
          <a:p>
            <a:pPr lvl="1"/>
            <a:r>
              <a:rPr lang="en-US" sz="2800" dirty="0"/>
              <a:t>Also: distinguish between “sharing” and “publishing”</a:t>
            </a:r>
          </a:p>
          <a:p>
            <a:pPr lvl="1"/>
            <a:r>
              <a:rPr lang="en-US" sz="2800" dirty="0"/>
              <a:t>Know your terms of use!</a:t>
            </a:r>
          </a:p>
          <a:p>
            <a:endParaRPr lang="en-US" dirty="0"/>
          </a:p>
        </p:txBody>
      </p:sp>
    </p:spTree>
    <p:extLst>
      <p:ext uri="{BB962C8B-B14F-4D97-AF65-F5344CB8AC3E}">
        <p14:creationId xmlns:p14="http://schemas.microsoft.com/office/powerpoint/2010/main" val="286524947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107238" y="607836"/>
            <a:ext cx="6477333" cy="3645087"/>
          </a:xfrm>
          <a:prstGeom prst="rect">
            <a:avLst/>
          </a:prstGeom>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3"/>
          <a:stretch>
            <a:fillRect/>
          </a:stretch>
        </p:blipFill>
        <p:spPr>
          <a:xfrm>
            <a:off x="827840" y="2439905"/>
            <a:ext cx="6445581" cy="3626036"/>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3019927" y="1961148"/>
            <a:ext cx="6292516" cy="2554545"/>
          </a:xfrm>
          <a:prstGeom prst="rect">
            <a:avLst/>
          </a:prstGeom>
          <a:solidFill>
            <a:schemeClr val="bg1"/>
          </a:solidFill>
          <a:ln>
            <a:solidFill>
              <a:srgbClr val="B31B1B"/>
            </a:solidFill>
          </a:ln>
          <a:effectLst>
            <a:outerShdw blurRad="50800" dist="127000" dir="2700000" algn="tl" rotWithShape="0">
              <a:prstClr val="black">
                <a:alpha val="40000"/>
              </a:prstClr>
            </a:outerShdw>
          </a:effectLst>
        </p:spPr>
        <p:txBody>
          <a:bodyPr wrap="square" rtlCol="0">
            <a:spAutoFit/>
          </a:bodyPr>
          <a:lstStyle/>
          <a:p>
            <a:pPr algn="ctr"/>
            <a:r>
              <a:rPr lang="en-US" sz="4000" b="1" dirty="0"/>
              <a:t>Provide data citations (in manuscript) and data availability statements (in README or appendix) </a:t>
            </a:r>
          </a:p>
        </p:txBody>
      </p:sp>
    </p:spTree>
    <p:extLst>
      <p:ext uri="{BB962C8B-B14F-4D97-AF65-F5344CB8AC3E}">
        <p14:creationId xmlns:p14="http://schemas.microsoft.com/office/powerpoint/2010/main" val="2764065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Very little diversity in software</a:t>
            </a:r>
          </a:p>
        </p:txBody>
      </p:sp>
      <p:sp>
        <p:nvSpPr>
          <p:cNvPr id="3" name="Content Placeholder 2"/>
          <p:cNvSpPr>
            <a:spLocks noGrp="1"/>
          </p:cNvSpPr>
          <p:nvPr>
            <p:ph sz="half" idx="1"/>
          </p:nvPr>
        </p:nvSpPr>
        <p:spPr/>
        <p:txBody>
          <a:bodyPr/>
          <a:lstStyle/>
          <a:p>
            <a:r>
              <a:rPr lang="en-US" b="1" dirty="0"/>
              <a:t>Stata</a:t>
            </a:r>
            <a:r>
              <a:rPr lang="en-US" dirty="0"/>
              <a:t> is the most popular statistical software in the journals of the AEA </a:t>
            </a:r>
            <a:br>
              <a:rPr lang="en-US" dirty="0"/>
            </a:br>
            <a:r>
              <a:rPr lang="en-US" dirty="0"/>
              <a:t>(</a:t>
            </a:r>
            <a:r>
              <a:rPr lang="en-US" sz="3600" b="1" dirty="0">
                <a:solidFill>
                  <a:schemeClr val="accent1">
                    <a:lumMod val="75000"/>
                  </a:schemeClr>
                </a:solidFill>
              </a:rPr>
              <a:t>72.96%</a:t>
            </a:r>
            <a:r>
              <a:rPr lang="en-US" dirty="0"/>
              <a:t> of all supplements, 2010-2019) </a:t>
            </a:r>
          </a:p>
          <a:p>
            <a:r>
              <a:rPr lang="en-US" dirty="0"/>
              <a:t>followed by </a:t>
            </a:r>
            <a:r>
              <a:rPr lang="en-US" b="1" dirty="0" err="1"/>
              <a:t>Matlab</a:t>
            </a:r>
            <a:r>
              <a:rPr lang="en-US" dirty="0"/>
              <a:t> (</a:t>
            </a:r>
            <a:r>
              <a:rPr lang="en-US" sz="4000" b="1" dirty="0">
                <a:solidFill>
                  <a:schemeClr val="accent2"/>
                </a:solidFill>
              </a:rPr>
              <a:t>22.45%</a:t>
            </a:r>
            <a:r>
              <a:rPr lang="en-US" dirty="0"/>
              <a:t>)</a:t>
            </a:r>
          </a:p>
        </p:txBody>
      </p:sp>
      <p:pic>
        <p:nvPicPr>
          <p:cNvPr id="10" name="Content Placeholder 9"/>
          <p:cNvPicPr>
            <a:picLocks noGrp="1" noChangeAspect="1"/>
          </p:cNvPicPr>
          <p:nvPr>
            <p:ph sz="half" idx="2"/>
          </p:nvPr>
        </p:nvPicPr>
        <p:blipFill>
          <a:blip r:embed="rId2"/>
          <a:stretch>
            <a:fillRect/>
          </a:stretch>
        </p:blipFill>
        <p:spPr>
          <a:xfrm>
            <a:off x="6172200" y="2152621"/>
            <a:ext cx="5181600" cy="3697346"/>
          </a:xfrm>
          <a:prstGeom prst="rect">
            <a:avLst/>
          </a:prstGeom>
        </p:spPr>
      </p:pic>
    </p:spTree>
    <p:extLst>
      <p:ext uri="{BB962C8B-B14F-4D97-AF65-F5344CB8AC3E}">
        <p14:creationId xmlns:p14="http://schemas.microsoft.com/office/powerpoint/2010/main" val="107683708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0691E7-BBE0-2EAB-AA30-E77BA8018756}"/>
              </a:ext>
            </a:extLst>
          </p:cNvPr>
          <p:cNvSpPr>
            <a:spLocks noGrp="1"/>
          </p:cNvSpPr>
          <p:nvPr>
            <p:ph type="title"/>
          </p:nvPr>
        </p:nvSpPr>
        <p:spPr/>
        <p:txBody>
          <a:bodyPr/>
          <a:lstStyle/>
          <a:p>
            <a:r>
              <a:rPr lang="en-US" dirty="0"/>
              <a:t>Solution 3: Data Citations</a:t>
            </a:r>
          </a:p>
        </p:txBody>
      </p:sp>
      <p:sp>
        <p:nvSpPr>
          <p:cNvPr id="6" name="Content Placeholder 5">
            <a:extLst>
              <a:ext uri="{FF2B5EF4-FFF2-40B4-BE49-F238E27FC236}">
                <a16:creationId xmlns:a16="http://schemas.microsoft.com/office/drawing/2014/main" id="{78B5BACD-209B-A21B-E127-3C574D0BE099}"/>
              </a:ext>
            </a:extLst>
          </p:cNvPr>
          <p:cNvSpPr>
            <a:spLocks noGrp="1"/>
          </p:cNvSpPr>
          <p:nvPr>
            <p:ph idx="1"/>
          </p:nvPr>
        </p:nvSpPr>
        <p:spPr/>
        <p:txBody>
          <a:bodyPr>
            <a:normAutofit fontScale="92500" lnSpcReduction="10000"/>
          </a:bodyPr>
          <a:lstStyle/>
          <a:p>
            <a:pPr marL="0" indent="0" algn="ctr">
              <a:buNone/>
            </a:pPr>
            <a:r>
              <a:rPr lang="en-US" sz="5400" dirty="0"/>
              <a:t>Cite every data source</a:t>
            </a:r>
          </a:p>
          <a:p>
            <a:pPr marL="0" indent="0" algn="ctr">
              <a:buNone/>
            </a:pPr>
            <a:endParaRPr lang="en-US" sz="5400" dirty="0"/>
          </a:p>
          <a:p>
            <a:pPr marL="0" indent="0" algn="ctr">
              <a:buNone/>
            </a:pPr>
            <a:r>
              <a:rPr lang="en-US" sz="5400" dirty="0"/>
              <a:t>(not only the paper that describes the source!)</a:t>
            </a:r>
          </a:p>
          <a:p>
            <a:pPr marL="0" indent="0" algn="ctr">
              <a:buNone/>
            </a:pPr>
            <a:endParaRPr lang="en-US" sz="5400" dirty="0"/>
          </a:p>
          <a:p>
            <a:pPr marL="0" indent="0" algn="ctr">
              <a:buNone/>
            </a:pPr>
            <a:r>
              <a:rPr lang="en-US" sz="2400" dirty="0"/>
              <a:t>(also: add them to the </a:t>
            </a:r>
            <a:br>
              <a:rPr lang="en-US" sz="2400" dirty="0"/>
            </a:br>
            <a:r>
              <a:rPr lang="en-US" sz="2400" dirty="0"/>
              <a:t>Social Science Data Editors’ template README)</a:t>
            </a:r>
          </a:p>
        </p:txBody>
      </p:sp>
    </p:spTree>
    <p:extLst>
      <p:ext uri="{BB962C8B-B14F-4D97-AF65-F5344CB8AC3E}">
        <p14:creationId xmlns:p14="http://schemas.microsoft.com/office/powerpoint/2010/main" val="60891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Defining “reproducible research”</a:t>
            </a:r>
            <a:endParaRPr/>
          </a:p>
        </p:txBody>
      </p:sp>
      <p:sp>
        <p:nvSpPr>
          <p:cNvPr id="83" name="Google Shape;83;p17"/>
          <p:cNvSpPr txBox="1">
            <a:spLocks noGrp="1"/>
          </p:cNvSpPr>
          <p:nvPr>
            <p:ph type="body" idx="1"/>
          </p:nvPr>
        </p:nvSpPr>
        <p:spPr>
          <a:xfrm>
            <a:off x="415600" y="1536633"/>
            <a:ext cx="11360800" cy="4555200"/>
          </a:xfrm>
          <a:prstGeom prst="rect">
            <a:avLst/>
          </a:prstGeom>
        </p:spPr>
        <p:txBody>
          <a:bodyPr spcFirstLastPara="1" vert="horz" wrap="square" lIns="121900" tIns="121900" rIns="2099467" bIns="121900" rtlCol="0" anchor="t" anchorCtr="0">
            <a:normAutofit/>
          </a:bodyPr>
          <a:lstStyle/>
          <a:p>
            <a:pPr indent="0">
              <a:buNone/>
            </a:pPr>
            <a:r>
              <a:rPr lang="en" sz="3600" dirty="0">
                <a:solidFill>
                  <a:schemeClr val="dk1"/>
                </a:solidFill>
                <a:latin typeface="Times New Roman"/>
                <a:ea typeface="Times New Roman"/>
                <a:cs typeface="Times New Roman"/>
                <a:sym typeface="Times New Roman"/>
              </a:rPr>
              <a:t>“Reproducibility” refers to the ability of a researcher to duplicate the results of a prior study using the </a:t>
            </a:r>
            <a:r>
              <a:rPr lang="en" sz="3600" b="1" u="sng" dirty="0">
                <a:solidFill>
                  <a:schemeClr val="dk1"/>
                </a:solidFill>
                <a:latin typeface="Times New Roman"/>
                <a:ea typeface="Times New Roman"/>
                <a:cs typeface="Times New Roman"/>
                <a:sym typeface="Times New Roman"/>
              </a:rPr>
              <a:t>same materials</a:t>
            </a:r>
            <a:r>
              <a:rPr lang="en" sz="3600" dirty="0">
                <a:solidFill>
                  <a:schemeClr val="dk1"/>
                </a:solidFill>
                <a:latin typeface="Times New Roman"/>
                <a:ea typeface="Times New Roman"/>
                <a:cs typeface="Times New Roman"/>
                <a:sym typeface="Times New Roman"/>
              </a:rPr>
              <a:t> and </a:t>
            </a:r>
            <a:r>
              <a:rPr lang="en" sz="3600" b="1" u="sng" dirty="0">
                <a:solidFill>
                  <a:schemeClr val="dk1"/>
                </a:solidFill>
                <a:latin typeface="Times New Roman"/>
                <a:ea typeface="Times New Roman"/>
                <a:cs typeface="Times New Roman"/>
                <a:sym typeface="Times New Roman"/>
              </a:rPr>
              <a:t>procedures</a:t>
            </a:r>
            <a:r>
              <a:rPr lang="en" sz="3600" dirty="0">
                <a:solidFill>
                  <a:schemeClr val="dk1"/>
                </a:solidFill>
                <a:latin typeface="Times New Roman"/>
                <a:ea typeface="Times New Roman"/>
                <a:cs typeface="Times New Roman"/>
                <a:sym typeface="Times New Roman"/>
              </a:rPr>
              <a:t> as were used by the original investigator.</a:t>
            </a:r>
            <a:endParaRPr sz="3600" dirty="0">
              <a:solidFill>
                <a:schemeClr val="dk1"/>
              </a:solidFill>
              <a:latin typeface="Times New Roman"/>
              <a:ea typeface="Times New Roman"/>
              <a:cs typeface="Times New Roman"/>
              <a:sym typeface="Times New Roman"/>
            </a:endParaRPr>
          </a:p>
          <a:p>
            <a:pPr marL="3234186" indent="-186262">
              <a:lnSpc>
                <a:spcPct val="135000"/>
              </a:lnSpc>
              <a:spcBef>
                <a:spcPts val="1600"/>
              </a:spcBef>
              <a:buNone/>
            </a:pPr>
            <a:r>
              <a:rPr lang="en" sz="1067" dirty="0">
                <a:solidFill>
                  <a:schemeClr val="dk1"/>
                </a:solidFill>
                <a:latin typeface="Times New Roman"/>
                <a:ea typeface="Times New Roman"/>
                <a:cs typeface="Times New Roman"/>
                <a:sym typeface="Times New Roman"/>
              </a:rPr>
              <a:t>Bollen et al. 2015. “Social, Behavioral, and Economic Sciences Perspectives on Robust and Reliable Science.” National Science Foundation.</a:t>
            </a:r>
            <a:r>
              <a:rPr lang="en" sz="933" u="sng" dirty="0">
                <a:solidFill>
                  <a:schemeClr val="hlink"/>
                </a:solidFill>
                <a:latin typeface="Times New Roman"/>
                <a:ea typeface="Times New Roman"/>
                <a:cs typeface="Times New Roman"/>
                <a:sym typeface="Times New Roman"/>
                <a:hlinkClick r:id="rId3"/>
              </a:rPr>
              <a:t>https://www.nsf.gov/sbe/AC_Materials/SBE_Robust_and_Reliable_Research_Report.pdf</a:t>
            </a:r>
            <a:r>
              <a:rPr lang="en" sz="933" dirty="0">
                <a:solidFill>
                  <a:schemeClr val="dk1"/>
                </a:solidFill>
                <a:latin typeface="Times New Roman"/>
                <a:ea typeface="Times New Roman"/>
                <a:cs typeface="Times New Roman"/>
                <a:sym typeface="Times New Roman"/>
              </a:rPr>
              <a:t>.</a:t>
            </a:r>
            <a:endParaRPr sz="933" dirty="0">
              <a:solidFill>
                <a:schemeClr val="dk1"/>
              </a:solidFill>
              <a:latin typeface="Times New Roman"/>
              <a:ea typeface="Times New Roman"/>
              <a:cs typeface="Times New Roman"/>
              <a:sym typeface="Times New Roman"/>
            </a:endParaRPr>
          </a:p>
          <a:p>
            <a:pPr indent="0">
              <a:buNone/>
            </a:pPr>
            <a:endParaRPr sz="2000" dirty="0">
              <a:solidFill>
                <a:schemeClr val="dk1"/>
              </a:solidFill>
              <a:latin typeface="Times New Roman"/>
              <a:ea typeface="Times New Roman"/>
              <a:cs typeface="Times New Roman"/>
              <a:sym typeface="Times New Roman"/>
            </a:endParaRPr>
          </a:p>
          <a:p>
            <a:pPr indent="0">
              <a:spcBef>
                <a:spcPts val="1600"/>
              </a:spcBef>
              <a:spcAft>
                <a:spcPts val="1600"/>
              </a:spcAft>
              <a:buNone/>
            </a:pPr>
            <a:endParaRPr sz="20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Lessons?</a:t>
            </a:r>
            <a:endParaRPr lang="en-US" dirty="0">
              <a:solidFill>
                <a:schemeClr val="bg1"/>
              </a:solidFill>
            </a:endParaRPr>
          </a:p>
        </p:txBody>
      </p:sp>
    </p:spTree>
    <p:extLst>
      <p:ext uri="{BB962C8B-B14F-4D97-AF65-F5344CB8AC3E}">
        <p14:creationId xmlns:p14="http://schemas.microsoft.com/office/powerpoint/2010/main" val="589551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B4C34-5DE3-B94A-992D-9B52248575B5}"/>
              </a:ext>
            </a:extLst>
          </p:cNvPr>
          <p:cNvSpPr>
            <a:spLocks noGrp="1"/>
          </p:cNvSpPr>
          <p:nvPr>
            <p:ph type="title"/>
          </p:nvPr>
        </p:nvSpPr>
        <p:spPr/>
        <p:txBody>
          <a:bodyPr/>
          <a:lstStyle/>
          <a:p>
            <a:r>
              <a:rPr lang="en-US" dirty="0"/>
              <a:t>Observation 0</a:t>
            </a:r>
          </a:p>
        </p:txBody>
      </p:sp>
      <p:sp>
        <p:nvSpPr>
          <p:cNvPr id="3" name="Content Placeholder 2">
            <a:extLst>
              <a:ext uri="{FF2B5EF4-FFF2-40B4-BE49-F238E27FC236}">
                <a16:creationId xmlns:a16="http://schemas.microsoft.com/office/drawing/2014/main" id="{CAE7207B-E5AC-F2F8-7CF0-EDEB7B911BD7}"/>
              </a:ext>
            </a:extLst>
          </p:cNvPr>
          <p:cNvSpPr>
            <a:spLocks noGrp="1"/>
          </p:cNvSpPr>
          <p:nvPr>
            <p:ph idx="1"/>
          </p:nvPr>
        </p:nvSpPr>
        <p:spPr/>
        <p:txBody>
          <a:bodyPr/>
          <a:lstStyle/>
          <a:p>
            <a:pPr marL="0" indent="0">
              <a:buNone/>
            </a:pPr>
            <a:r>
              <a:rPr lang="en-US" dirty="0"/>
              <a:t>Researchers don’t…</a:t>
            </a:r>
          </a:p>
          <a:p>
            <a:r>
              <a:rPr lang="en-US" dirty="0"/>
              <a:t>Re-run their code before submitting </a:t>
            </a:r>
          </a:p>
          <a:p>
            <a:r>
              <a:rPr lang="en-US" dirty="0"/>
              <a:t>Don’t streamline (automate) enough</a:t>
            </a:r>
          </a:p>
          <a:p>
            <a:r>
              <a:rPr lang="en-US" dirty="0"/>
              <a:t>Are not careful about how they document data sources</a:t>
            </a:r>
          </a:p>
          <a:p>
            <a:r>
              <a:rPr lang="en-US" dirty="0"/>
              <a:t>Fail to curate their own data</a:t>
            </a:r>
          </a:p>
        </p:txBody>
      </p:sp>
    </p:spTree>
    <p:extLst>
      <p:ext uri="{BB962C8B-B14F-4D97-AF65-F5344CB8AC3E}">
        <p14:creationId xmlns:p14="http://schemas.microsoft.com/office/powerpoint/2010/main" val="1128520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Lessons!</a:t>
            </a:r>
            <a:endParaRPr lang="en-US" dirty="0">
              <a:solidFill>
                <a:schemeClr val="bg1"/>
              </a:solidFill>
            </a:endParaRPr>
          </a:p>
        </p:txBody>
      </p:sp>
    </p:spTree>
    <p:extLst>
      <p:ext uri="{BB962C8B-B14F-4D97-AF65-F5344CB8AC3E}">
        <p14:creationId xmlns:p14="http://schemas.microsoft.com/office/powerpoint/2010/main" val="217957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1986298" y="1900895"/>
            <a:ext cx="7595024" cy="2800767"/>
          </a:xfrm>
          <a:prstGeom prst="rect">
            <a:avLst/>
          </a:prstGeom>
          <a:noFill/>
        </p:spPr>
        <p:txBody>
          <a:bodyPr wrap="square" rtlCol="0">
            <a:spAutoFit/>
          </a:bodyPr>
          <a:lstStyle/>
          <a:p>
            <a:pPr algn="ctr"/>
            <a:r>
              <a:rPr lang="en-US" sz="8800" dirty="0">
                <a:solidFill>
                  <a:schemeClr val="bg1"/>
                </a:solidFill>
              </a:rPr>
              <a:t>Computational empathy</a:t>
            </a:r>
            <a:endParaRPr lang="en-US" dirty="0">
              <a:solidFill>
                <a:schemeClr val="bg1"/>
              </a:solidFill>
            </a:endParaRPr>
          </a:p>
        </p:txBody>
      </p:sp>
    </p:spTree>
    <p:extLst>
      <p:ext uri="{BB962C8B-B14F-4D97-AF65-F5344CB8AC3E}">
        <p14:creationId xmlns:p14="http://schemas.microsoft.com/office/powerpoint/2010/main" val="4111706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1A81D-EFE2-1A25-4FA8-A3EF4C14F071}"/>
              </a:ext>
            </a:extLst>
          </p:cNvPr>
          <p:cNvSpPr>
            <a:spLocks noGrp="1"/>
          </p:cNvSpPr>
          <p:nvPr>
            <p:ph type="title"/>
          </p:nvPr>
        </p:nvSpPr>
        <p:spPr/>
        <p:txBody>
          <a:bodyPr/>
          <a:lstStyle/>
          <a:p>
            <a:r>
              <a:rPr lang="en-US" dirty="0"/>
              <a:t>Lesson 1: Computational empathy</a:t>
            </a:r>
          </a:p>
        </p:txBody>
      </p:sp>
      <p:sp>
        <p:nvSpPr>
          <p:cNvPr id="3" name="Content Placeholder 2">
            <a:extLst>
              <a:ext uri="{FF2B5EF4-FFF2-40B4-BE49-F238E27FC236}">
                <a16:creationId xmlns:a16="http://schemas.microsoft.com/office/drawing/2014/main" id="{1AC0BCFE-7B38-904B-8A95-35C7EBF42A91}"/>
              </a:ext>
            </a:extLst>
          </p:cNvPr>
          <p:cNvSpPr>
            <a:spLocks noGrp="1"/>
          </p:cNvSpPr>
          <p:nvPr>
            <p:ph idx="1"/>
          </p:nvPr>
        </p:nvSpPr>
        <p:spPr/>
        <p:txBody>
          <a:bodyPr/>
          <a:lstStyle/>
          <a:p>
            <a:pPr marL="0" indent="0" algn="l">
              <a:buNone/>
            </a:pPr>
            <a:r>
              <a:rPr lang="en-US" dirty="0"/>
              <a:t>In the words of the slogan popularized by </a:t>
            </a:r>
            <a:r>
              <a:rPr lang="en-US" dirty="0" err="1"/>
              <a:t>Buckheit</a:t>
            </a:r>
            <a:r>
              <a:rPr lang="en-US" dirty="0"/>
              <a:t> and </a:t>
            </a:r>
            <a:r>
              <a:rPr lang="en-US" dirty="0" err="1"/>
              <a:t>Donoho</a:t>
            </a:r>
            <a:r>
              <a:rPr lang="en-US" dirty="0"/>
              <a:t> (1995),</a:t>
            </a:r>
          </a:p>
          <a:p>
            <a:pPr marL="0" indent="0" algn="l">
              <a:buNone/>
            </a:pPr>
            <a:r>
              <a:rPr lang="en-US" dirty="0"/>
              <a:t> </a:t>
            </a:r>
          </a:p>
          <a:p>
            <a:pPr marL="914400" lvl="2" indent="0">
              <a:buNone/>
            </a:pPr>
            <a:r>
              <a:rPr lang="en-US" sz="3600" i="1" dirty="0"/>
              <a:t>“</a:t>
            </a:r>
            <a:r>
              <a:rPr lang="en-US" sz="3600" b="1" i="1" dirty="0">
                <a:solidFill>
                  <a:srgbClr val="0070C0"/>
                </a:solidFill>
              </a:rPr>
              <a:t>a scientific publication is [...] merely advertising of the scholarship: [...] the </a:t>
            </a:r>
            <a:r>
              <a:rPr lang="en-US" sz="3600" b="1" i="1" u="sng" dirty="0">
                <a:solidFill>
                  <a:srgbClr val="0070C0"/>
                </a:solidFill>
              </a:rPr>
              <a:t>complete software development environment </a:t>
            </a:r>
            <a:r>
              <a:rPr lang="en-US" sz="3600" b="1" i="1" dirty="0">
                <a:solidFill>
                  <a:srgbClr val="0070C0"/>
                </a:solidFill>
              </a:rPr>
              <a:t>and the </a:t>
            </a:r>
            <a:r>
              <a:rPr lang="en-US" sz="3600" b="1" i="1" u="sng" dirty="0">
                <a:solidFill>
                  <a:srgbClr val="0070C0"/>
                </a:solidFill>
              </a:rPr>
              <a:t>complete set of instructions</a:t>
            </a:r>
            <a:r>
              <a:rPr lang="en-US" sz="3600" b="1" i="1" dirty="0">
                <a:solidFill>
                  <a:srgbClr val="0070C0"/>
                </a:solidFill>
              </a:rPr>
              <a:t> which generated the figures</a:t>
            </a:r>
            <a:r>
              <a:rPr lang="en-US" sz="3600" i="1" dirty="0"/>
              <a:t>.”</a:t>
            </a:r>
          </a:p>
          <a:p>
            <a:pPr marL="0" indent="0" algn="l">
              <a:buNone/>
            </a:pPr>
            <a:endParaRPr lang="en-US" dirty="0"/>
          </a:p>
        </p:txBody>
      </p:sp>
    </p:spTree>
    <p:extLst>
      <p:ext uri="{BB962C8B-B14F-4D97-AF65-F5344CB8AC3E}">
        <p14:creationId xmlns:p14="http://schemas.microsoft.com/office/powerpoint/2010/main" val="2561292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DBBF4-3B28-BEA1-0941-18C9F875E817}"/>
              </a:ext>
            </a:extLst>
          </p:cNvPr>
          <p:cNvSpPr>
            <a:spLocks noGrp="1"/>
          </p:cNvSpPr>
          <p:nvPr>
            <p:ph type="title"/>
          </p:nvPr>
        </p:nvSpPr>
        <p:spPr/>
        <p:txBody>
          <a:bodyPr/>
          <a:lstStyle/>
          <a:p>
            <a:r>
              <a:rPr lang="en-US" dirty="0"/>
              <a:t>Lesson 1: Computational empathy</a:t>
            </a:r>
          </a:p>
        </p:txBody>
      </p:sp>
      <p:sp>
        <p:nvSpPr>
          <p:cNvPr id="3" name="Content Placeholder 2">
            <a:extLst>
              <a:ext uri="{FF2B5EF4-FFF2-40B4-BE49-F238E27FC236}">
                <a16:creationId xmlns:a16="http://schemas.microsoft.com/office/drawing/2014/main" id="{CC9448AD-9714-D78F-EE73-458CB0CC050E}"/>
              </a:ext>
            </a:extLst>
          </p:cNvPr>
          <p:cNvSpPr>
            <a:spLocks noGrp="1"/>
          </p:cNvSpPr>
          <p:nvPr>
            <p:ph idx="1"/>
          </p:nvPr>
        </p:nvSpPr>
        <p:spPr/>
        <p:txBody>
          <a:bodyPr>
            <a:normAutofit lnSpcReduction="10000"/>
          </a:bodyPr>
          <a:lstStyle/>
          <a:p>
            <a:pPr marL="0" indent="0">
              <a:buNone/>
            </a:pPr>
            <a:r>
              <a:rPr lang="en-US" dirty="0">
                <a:solidFill>
                  <a:schemeClr val="bg2">
                    <a:lumMod val="75000"/>
                  </a:schemeClr>
                </a:solidFill>
              </a:rPr>
              <a:t>Put yourself in the position of the reader of the research compendium</a:t>
            </a:r>
            <a:r>
              <a:rPr lang="en-US" dirty="0"/>
              <a:t>:</a:t>
            </a:r>
          </a:p>
          <a:p>
            <a:pPr lvl="1"/>
            <a:r>
              <a:rPr lang="en-US" dirty="0"/>
              <a:t>Can they understand those instructions?</a:t>
            </a:r>
          </a:p>
          <a:p>
            <a:pPr lvl="1"/>
            <a:r>
              <a:rPr lang="en-US" dirty="0"/>
              <a:t>Under what premises/ shared common knowledge?</a:t>
            </a:r>
          </a:p>
          <a:p>
            <a:pPr lvl="1"/>
            <a:r>
              <a:rPr lang="en-US" dirty="0"/>
              <a:t>What might they assume about the computing environment?</a:t>
            </a:r>
          </a:p>
          <a:p>
            <a:pPr lvl="1"/>
            <a:r>
              <a:rPr lang="en-US" dirty="0"/>
              <a:t>How concise or diffuse are the instructions?</a:t>
            </a:r>
          </a:p>
        </p:txBody>
      </p:sp>
    </p:spTree>
    <p:extLst>
      <p:ext uri="{BB962C8B-B14F-4D97-AF65-F5344CB8AC3E}">
        <p14:creationId xmlns:p14="http://schemas.microsoft.com/office/powerpoint/2010/main" val="3093369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12E65-EB35-D10A-D9F0-31279A7D0FF9}"/>
              </a:ext>
            </a:extLst>
          </p:cNvPr>
          <p:cNvSpPr>
            <a:spLocks noGrp="1"/>
          </p:cNvSpPr>
          <p:nvPr>
            <p:ph type="title"/>
          </p:nvPr>
        </p:nvSpPr>
        <p:spPr/>
        <p:txBody>
          <a:bodyPr/>
          <a:lstStyle/>
          <a:p>
            <a:r>
              <a:rPr lang="en-US" dirty="0"/>
              <a:t>3 Lessons (and many solutions)</a:t>
            </a:r>
          </a:p>
        </p:txBody>
      </p:sp>
      <p:sp>
        <p:nvSpPr>
          <p:cNvPr id="3" name="Content Placeholder 2">
            <a:extLst>
              <a:ext uri="{FF2B5EF4-FFF2-40B4-BE49-F238E27FC236}">
                <a16:creationId xmlns:a16="http://schemas.microsoft.com/office/drawing/2014/main" id="{7C552D55-6B3C-1F6C-96DE-D7D73BC57F7B}"/>
              </a:ext>
            </a:extLst>
          </p:cNvPr>
          <p:cNvSpPr>
            <a:spLocks noGrp="1"/>
          </p:cNvSpPr>
          <p:nvPr>
            <p:ph idx="1"/>
          </p:nvPr>
        </p:nvSpPr>
        <p:spPr/>
        <p:txBody>
          <a:bodyPr>
            <a:normAutofit/>
          </a:bodyPr>
          <a:lstStyle/>
          <a:p>
            <a:r>
              <a:rPr lang="en-US" sz="4400" dirty="0"/>
              <a:t>Lesson 1: Computational empathy</a:t>
            </a:r>
          </a:p>
          <a:p>
            <a:r>
              <a:rPr lang="en-US" sz="4400" dirty="0"/>
              <a:t>Lesson 2: Data acumen</a:t>
            </a:r>
          </a:p>
          <a:p>
            <a:r>
              <a:rPr lang="en-US" sz="4400" dirty="0"/>
              <a:t>Lesson 3: Role of institutions</a:t>
            </a:r>
          </a:p>
        </p:txBody>
      </p:sp>
    </p:spTree>
    <p:extLst>
      <p:ext uri="{BB962C8B-B14F-4D97-AF65-F5344CB8AC3E}">
        <p14:creationId xmlns:p14="http://schemas.microsoft.com/office/powerpoint/2010/main" val="1548319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6F803-21F8-E2C5-0377-D3C541A7DFA2}"/>
              </a:ext>
            </a:extLst>
          </p:cNvPr>
          <p:cNvSpPr>
            <a:spLocks noGrp="1"/>
          </p:cNvSpPr>
          <p:nvPr>
            <p:ph type="title"/>
          </p:nvPr>
        </p:nvSpPr>
        <p:spPr/>
        <p:txBody>
          <a:bodyPr/>
          <a:lstStyle/>
          <a:p>
            <a:r>
              <a:rPr lang="en-US" dirty="0"/>
              <a:t>Lesson 1: Computational empathy</a:t>
            </a:r>
          </a:p>
        </p:txBody>
      </p:sp>
      <p:sp>
        <p:nvSpPr>
          <p:cNvPr id="3" name="Content Placeholder 2">
            <a:extLst>
              <a:ext uri="{FF2B5EF4-FFF2-40B4-BE49-F238E27FC236}">
                <a16:creationId xmlns:a16="http://schemas.microsoft.com/office/drawing/2014/main" id="{22F31799-E655-E4A6-CEC7-35C45038C39F}"/>
              </a:ext>
            </a:extLst>
          </p:cNvPr>
          <p:cNvSpPr>
            <a:spLocks noGrp="1"/>
          </p:cNvSpPr>
          <p:nvPr>
            <p:ph idx="1"/>
          </p:nvPr>
        </p:nvSpPr>
        <p:spPr/>
        <p:txBody>
          <a:bodyPr>
            <a:normAutofit/>
          </a:bodyPr>
          <a:lstStyle/>
          <a:p>
            <a:pPr marL="0" indent="0">
              <a:buNone/>
            </a:pPr>
            <a:r>
              <a:rPr lang="en-US" dirty="0"/>
              <a:t>Potential readers</a:t>
            </a:r>
          </a:p>
          <a:p>
            <a:r>
              <a:rPr lang="en-US" b="1" dirty="0">
                <a:solidFill>
                  <a:srgbClr val="002060"/>
                </a:solidFill>
              </a:rPr>
              <a:t>You</a:t>
            </a:r>
            <a:r>
              <a:rPr lang="en-US" dirty="0"/>
              <a:t> </a:t>
            </a:r>
            <a:r>
              <a:rPr lang="en-US" sz="2800" i="1" dirty="0"/>
              <a:t>(in 4 years, between prepping 2 new courses, an R&amp;R, a new child, and tenure coming up in 2 years)</a:t>
            </a:r>
            <a:endParaRPr lang="en-US" i="1" dirty="0"/>
          </a:p>
          <a:p>
            <a:r>
              <a:rPr lang="en-US" dirty="0"/>
              <a:t>Your RA </a:t>
            </a:r>
            <a:r>
              <a:rPr lang="en-US" sz="2800" i="1" dirty="0"/>
              <a:t>(in 4 years, because you are… see above)</a:t>
            </a:r>
            <a:endParaRPr lang="en-US" i="1" dirty="0"/>
          </a:p>
          <a:p>
            <a:r>
              <a:rPr lang="en-US" dirty="0"/>
              <a:t>Your future readers who will cite you </a:t>
            </a:r>
            <a:r>
              <a:rPr lang="en-US" sz="2800" i="1" dirty="0"/>
              <a:t>(in 4-10 years, who may want to extend or replicate your study, but won’t if it is too complex)</a:t>
            </a:r>
            <a:endParaRPr lang="en-US" i="1" dirty="0"/>
          </a:p>
        </p:txBody>
      </p:sp>
    </p:spTree>
    <p:extLst>
      <p:ext uri="{BB962C8B-B14F-4D97-AF65-F5344CB8AC3E}">
        <p14:creationId xmlns:p14="http://schemas.microsoft.com/office/powerpoint/2010/main" val="1909894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6F803-21F8-E2C5-0377-D3C541A7DFA2}"/>
              </a:ext>
            </a:extLst>
          </p:cNvPr>
          <p:cNvSpPr>
            <a:spLocks noGrp="1"/>
          </p:cNvSpPr>
          <p:nvPr>
            <p:ph type="title"/>
          </p:nvPr>
        </p:nvSpPr>
        <p:spPr/>
        <p:txBody>
          <a:bodyPr/>
          <a:lstStyle/>
          <a:p>
            <a:r>
              <a:rPr lang="en-US" dirty="0"/>
              <a:t>Lesson 1: Computational empathy</a:t>
            </a:r>
          </a:p>
        </p:txBody>
      </p:sp>
      <p:sp>
        <p:nvSpPr>
          <p:cNvPr id="3" name="Content Placeholder 2">
            <a:extLst>
              <a:ext uri="{FF2B5EF4-FFF2-40B4-BE49-F238E27FC236}">
                <a16:creationId xmlns:a16="http://schemas.microsoft.com/office/drawing/2014/main" id="{22F31799-E655-E4A6-CEC7-35C45038C39F}"/>
              </a:ext>
            </a:extLst>
          </p:cNvPr>
          <p:cNvSpPr>
            <a:spLocks noGrp="1"/>
          </p:cNvSpPr>
          <p:nvPr>
            <p:ph idx="1"/>
          </p:nvPr>
        </p:nvSpPr>
        <p:spPr>
          <a:xfrm>
            <a:off x="3466769" y="2838616"/>
            <a:ext cx="6573004" cy="3360572"/>
          </a:xfrm>
        </p:spPr>
        <p:txBody>
          <a:bodyPr>
            <a:normAutofit/>
          </a:bodyPr>
          <a:lstStyle/>
          <a:p>
            <a:pPr marL="0" indent="0">
              <a:buNone/>
            </a:pPr>
            <a:r>
              <a:rPr lang="en-US" dirty="0"/>
              <a:t>= “Pity the poor replicator”</a:t>
            </a:r>
            <a:endParaRPr lang="en-US" i="1" dirty="0"/>
          </a:p>
        </p:txBody>
      </p:sp>
    </p:spTree>
    <p:extLst>
      <p:ext uri="{BB962C8B-B14F-4D97-AF65-F5344CB8AC3E}">
        <p14:creationId xmlns:p14="http://schemas.microsoft.com/office/powerpoint/2010/main" val="26690519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FC476-F803-ABF5-E707-A206A4668333}"/>
              </a:ext>
            </a:extLst>
          </p:cNvPr>
          <p:cNvSpPr>
            <a:spLocks noGrp="1"/>
          </p:cNvSpPr>
          <p:nvPr>
            <p:ph type="title"/>
          </p:nvPr>
        </p:nvSpPr>
        <p:spPr/>
        <p:txBody>
          <a:bodyPr/>
          <a:lstStyle/>
          <a:p>
            <a:r>
              <a:rPr lang="en-US" dirty="0"/>
              <a:t>1. Computational empathy</a:t>
            </a:r>
          </a:p>
        </p:txBody>
      </p:sp>
      <p:sp>
        <p:nvSpPr>
          <p:cNvPr id="4" name="Content Placeholder 3">
            <a:extLst>
              <a:ext uri="{FF2B5EF4-FFF2-40B4-BE49-F238E27FC236}">
                <a16:creationId xmlns:a16="http://schemas.microsoft.com/office/drawing/2014/main" id="{719C5437-24A9-EA81-56E7-C9DA2084C8C5}"/>
              </a:ext>
            </a:extLst>
          </p:cNvPr>
          <p:cNvSpPr>
            <a:spLocks noGrp="1"/>
          </p:cNvSpPr>
          <p:nvPr>
            <p:ph sz="half" idx="1"/>
          </p:nvPr>
        </p:nvSpPr>
        <p:spPr/>
        <p:txBody>
          <a:bodyPr/>
          <a:lstStyle/>
          <a:p>
            <a:r>
              <a:rPr lang="en-US" i="1" u="sng" dirty="0"/>
              <a:t>Focal reader:</a:t>
            </a:r>
            <a:r>
              <a:rPr lang="en-US" dirty="0"/>
              <a:t> your next RA in 4 years</a:t>
            </a:r>
          </a:p>
          <a:p>
            <a:r>
              <a:rPr lang="en-US" i="1" u="sng" dirty="0"/>
              <a:t>Interaction</a:t>
            </a:r>
            <a:r>
              <a:rPr lang="en-US" dirty="0"/>
              <a:t>: you hand them your README, but don’t have time to go through all the details…</a:t>
            </a:r>
          </a:p>
          <a:p>
            <a:r>
              <a:rPr lang="en-US" i="1" u="sng" dirty="0"/>
              <a:t>Budget constraint</a:t>
            </a:r>
            <a:r>
              <a:rPr lang="en-US" dirty="0"/>
              <a:t>: It shouldn’t take too many RA hours</a:t>
            </a:r>
          </a:p>
          <a:p>
            <a:r>
              <a:rPr lang="en-US" i="1" u="sng" dirty="0"/>
              <a:t>Time constraint</a:t>
            </a:r>
            <a:r>
              <a:rPr lang="en-US" dirty="0"/>
              <a:t>: It shouldn’t take more than 1 week to “get it”</a:t>
            </a:r>
          </a:p>
        </p:txBody>
      </p:sp>
      <p:pic>
        <p:nvPicPr>
          <p:cNvPr id="7" name="Content Placeholder 6">
            <a:extLst>
              <a:ext uri="{FF2B5EF4-FFF2-40B4-BE49-F238E27FC236}">
                <a16:creationId xmlns:a16="http://schemas.microsoft.com/office/drawing/2014/main" id="{131D6282-1171-41A4-339F-1681D2F7CC4D}"/>
              </a:ext>
            </a:extLst>
          </p:cNvPr>
          <p:cNvPicPr>
            <a:picLocks noGrp="1" noChangeAspect="1"/>
          </p:cNvPicPr>
          <p:nvPr>
            <p:ph sz="half" idx="2"/>
          </p:nvPr>
        </p:nvPicPr>
        <p:blipFill>
          <a:blip r:embed="rId2"/>
          <a:stretch>
            <a:fillRect/>
          </a:stretch>
        </p:blipFill>
        <p:spPr>
          <a:xfrm>
            <a:off x="6248056" y="1825625"/>
            <a:ext cx="5029888" cy="4351338"/>
          </a:xfrm>
        </p:spPr>
      </p:pic>
    </p:spTree>
    <p:extLst>
      <p:ext uri="{BB962C8B-B14F-4D97-AF65-F5344CB8AC3E}">
        <p14:creationId xmlns:p14="http://schemas.microsoft.com/office/powerpoint/2010/main" val="3954554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0691E7-BBE0-2EAB-AA30-E77BA8018756}"/>
              </a:ext>
            </a:extLst>
          </p:cNvPr>
          <p:cNvSpPr>
            <a:spLocks noGrp="1"/>
          </p:cNvSpPr>
          <p:nvPr>
            <p:ph type="title"/>
          </p:nvPr>
        </p:nvSpPr>
        <p:spPr/>
        <p:txBody>
          <a:bodyPr/>
          <a:lstStyle/>
          <a:p>
            <a:r>
              <a:rPr lang="en-US" dirty="0"/>
              <a:t>Solution 1: Computational Empathy </a:t>
            </a:r>
          </a:p>
        </p:txBody>
      </p:sp>
      <p:sp>
        <p:nvSpPr>
          <p:cNvPr id="6" name="Content Placeholder 5">
            <a:extLst>
              <a:ext uri="{FF2B5EF4-FFF2-40B4-BE49-F238E27FC236}">
                <a16:creationId xmlns:a16="http://schemas.microsoft.com/office/drawing/2014/main" id="{78B5BACD-209B-A21B-E127-3C574D0BE099}"/>
              </a:ext>
            </a:extLst>
          </p:cNvPr>
          <p:cNvSpPr>
            <a:spLocks noGrp="1"/>
          </p:cNvSpPr>
          <p:nvPr>
            <p:ph idx="1"/>
          </p:nvPr>
        </p:nvSpPr>
        <p:spPr/>
        <p:txBody>
          <a:bodyPr/>
          <a:lstStyle/>
          <a:p>
            <a:pPr marL="0" indent="0" algn="ctr">
              <a:buNone/>
            </a:pPr>
            <a:r>
              <a:rPr lang="en-US" dirty="0"/>
              <a:t>Use the Social Science Data Editors’ </a:t>
            </a:r>
            <a:r>
              <a:rPr lang="en-US" sz="4800" b="1" dirty="0"/>
              <a:t>template README </a:t>
            </a:r>
            <a:r>
              <a:rPr lang="en-US" sz="3200" dirty="0">
                <a:hlinkClick r:id="rId2"/>
              </a:rPr>
              <a:t>https://doi.org/10.5281/zenodo.4319999</a:t>
            </a:r>
            <a:r>
              <a:rPr lang="en-US" sz="3200" dirty="0"/>
              <a:t> </a:t>
            </a:r>
            <a:endParaRPr lang="en-US" dirty="0"/>
          </a:p>
        </p:txBody>
      </p:sp>
    </p:spTree>
    <p:extLst>
      <p:ext uri="{BB962C8B-B14F-4D97-AF65-F5344CB8AC3E}">
        <p14:creationId xmlns:p14="http://schemas.microsoft.com/office/powerpoint/2010/main" val="3692652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1986298" y="1900895"/>
            <a:ext cx="7595024" cy="1446550"/>
          </a:xfrm>
          <a:prstGeom prst="rect">
            <a:avLst/>
          </a:prstGeom>
          <a:noFill/>
        </p:spPr>
        <p:txBody>
          <a:bodyPr wrap="square" rtlCol="0">
            <a:spAutoFit/>
          </a:bodyPr>
          <a:lstStyle/>
          <a:p>
            <a:pPr algn="ctr"/>
            <a:r>
              <a:rPr lang="en-US" sz="8800" dirty="0">
                <a:solidFill>
                  <a:schemeClr val="bg1"/>
                </a:solidFill>
              </a:rPr>
              <a:t>Intermezzo</a:t>
            </a:r>
            <a:endParaRPr lang="en-US" dirty="0">
              <a:solidFill>
                <a:schemeClr val="bg1"/>
              </a:solidFill>
            </a:endParaRPr>
          </a:p>
        </p:txBody>
      </p:sp>
    </p:spTree>
    <p:extLst>
      <p:ext uri="{BB962C8B-B14F-4D97-AF65-F5344CB8AC3E}">
        <p14:creationId xmlns:p14="http://schemas.microsoft.com/office/powerpoint/2010/main" val="14253043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26BE5-B067-FF21-DB8D-A4D4C8A59048}"/>
              </a:ext>
            </a:extLst>
          </p:cNvPr>
          <p:cNvSpPr>
            <a:spLocks noGrp="1"/>
          </p:cNvSpPr>
          <p:nvPr>
            <p:ph type="title"/>
          </p:nvPr>
        </p:nvSpPr>
        <p:spPr/>
        <p:txBody>
          <a:bodyPr/>
          <a:lstStyle/>
          <a:p>
            <a:r>
              <a:rPr lang="en-US" dirty="0"/>
              <a:t>Observation 1</a:t>
            </a:r>
          </a:p>
        </p:txBody>
      </p:sp>
      <p:sp>
        <p:nvSpPr>
          <p:cNvPr id="3" name="Content Placeholder 2">
            <a:extLst>
              <a:ext uri="{FF2B5EF4-FFF2-40B4-BE49-F238E27FC236}">
                <a16:creationId xmlns:a16="http://schemas.microsoft.com/office/drawing/2014/main" id="{44795CEC-1265-0D0B-9349-DD9539380BD0}"/>
              </a:ext>
            </a:extLst>
          </p:cNvPr>
          <p:cNvSpPr>
            <a:spLocks noGrp="1"/>
          </p:cNvSpPr>
          <p:nvPr>
            <p:ph idx="1"/>
          </p:nvPr>
        </p:nvSpPr>
        <p:spPr/>
        <p:txBody>
          <a:bodyPr>
            <a:normAutofit/>
          </a:bodyPr>
          <a:lstStyle/>
          <a:p>
            <a:pPr marL="0" indent="0" algn="ctr">
              <a:buNone/>
            </a:pPr>
            <a:r>
              <a:rPr lang="en-US" sz="5400" dirty="0"/>
              <a:t>Social scientists do not read the manual</a:t>
            </a:r>
          </a:p>
          <a:p>
            <a:pPr marL="0" indent="0" algn="ctr">
              <a:buNone/>
            </a:pPr>
            <a:r>
              <a:rPr lang="en-US" sz="4000" dirty="0"/>
              <a:t>(beyond the first few pages)</a:t>
            </a:r>
          </a:p>
        </p:txBody>
      </p:sp>
    </p:spTree>
    <p:extLst>
      <p:ext uri="{BB962C8B-B14F-4D97-AF65-F5344CB8AC3E}">
        <p14:creationId xmlns:p14="http://schemas.microsoft.com/office/powerpoint/2010/main" val="27057771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C765D-511A-C221-218B-48DA0C23B3B6}"/>
              </a:ext>
            </a:extLst>
          </p:cNvPr>
          <p:cNvSpPr>
            <a:spLocks noGrp="1"/>
          </p:cNvSpPr>
          <p:nvPr>
            <p:ph type="title"/>
          </p:nvPr>
        </p:nvSpPr>
        <p:spPr/>
        <p:txBody>
          <a:bodyPr/>
          <a:lstStyle/>
          <a:p>
            <a:r>
              <a:rPr lang="en-US" dirty="0"/>
              <a:t>Observation 1: Please read the manual</a:t>
            </a:r>
          </a:p>
        </p:txBody>
      </p:sp>
      <p:sp>
        <p:nvSpPr>
          <p:cNvPr id="3" name="Content Placeholder 2">
            <a:extLst>
              <a:ext uri="{FF2B5EF4-FFF2-40B4-BE49-F238E27FC236}">
                <a16:creationId xmlns:a16="http://schemas.microsoft.com/office/drawing/2014/main" id="{AA55972F-FE8C-0FDD-1325-144A263DA89D}"/>
              </a:ext>
            </a:extLst>
          </p:cNvPr>
          <p:cNvSpPr>
            <a:spLocks noGrp="1"/>
          </p:cNvSpPr>
          <p:nvPr>
            <p:ph idx="1"/>
          </p:nvPr>
        </p:nvSpPr>
        <p:spPr/>
        <p:txBody>
          <a:bodyPr/>
          <a:lstStyle/>
          <a:p>
            <a:pPr marL="0" indent="0">
              <a:buNone/>
            </a:pPr>
            <a:r>
              <a:rPr lang="en-US" dirty="0"/>
              <a:t>Persistent misconceptions</a:t>
            </a:r>
          </a:p>
          <a:p>
            <a:r>
              <a:rPr lang="en-US" dirty="0"/>
              <a:t>About setting </a:t>
            </a:r>
            <a:r>
              <a:rPr lang="en-US" b="1" dirty="0"/>
              <a:t>working directories</a:t>
            </a:r>
          </a:p>
          <a:p>
            <a:r>
              <a:rPr lang="en-US" dirty="0"/>
              <a:t>How to record </a:t>
            </a:r>
            <a:r>
              <a:rPr lang="en-US" b="1" dirty="0"/>
              <a:t>pathnames</a:t>
            </a:r>
          </a:p>
          <a:p>
            <a:r>
              <a:rPr lang="en-US" dirty="0"/>
              <a:t>How to leverage </a:t>
            </a:r>
            <a:r>
              <a:rPr lang="en-US" b="1" dirty="0"/>
              <a:t>loops</a:t>
            </a:r>
          </a:p>
          <a:p>
            <a:r>
              <a:rPr lang="en-US" dirty="0"/>
              <a:t>How to leverage </a:t>
            </a:r>
            <a:r>
              <a:rPr lang="en-US" b="1" dirty="0"/>
              <a:t>subroutines</a:t>
            </a:r>
          </a:p>
          <a:p>
            <a:r>
              <a:rPr lang="en-US" dirty="0"/>
              <a:t>How to pass </a:t>
            </a:r>
            <a:r>
              <a:rPr lang="en-US" b="1" dirty="0"/>
              <a:t>parameters</a:t>
            </a:r>
          </a:p>
          <a:p>
            <a:r>
              <a:rPr lang="en-US" dirty="0"/>
              <a:t>How (and if) to use </a:t>
            </a:r>
            <a:r>
              <a:rPr lang="en-US" b="1" dirty="0"/>
              <a:t>controller scripts</a:t>
            </a:r>
          </a:p>
        </p:txBody>
      </p:sp>
    </p:spTree>
    <p:extLst>
      <p:ext uri="{BB962C8B-B14F-4D97-AF65-F5344CB8AC3E}">
        <p14:creationId xmlns:p14="http://schemas.microsoft.com/office/powerpoint/2010/main" val="22238743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55E6-13A5-EB2D-5656-2E8ED1CB8273}"/>
              </a:ext>
            </a:extLst>
          </p:cNvPr>
          <p:cNvSpPr>
            <a:spLocks noGrp="1"/>
          </p:cNvSpPr>
          <p:nvPr>
            <p:ph type="title"/>
          </p:nvPr>
        </p:nvSpPr>
        <p:spPr/>
        <p:txBody>
          <a:bodyPr/>
          <a:lstStyle/>
          <a:p>
            <a:r>
              <a:rPr lang="en-US" dirty="0"/>
              <a:t>Observation 2</a:t>
            </a:r>
          </a:p>
        </p:txBody>
      </p:sp>
      <p:sp>
        <p:nvSpPr>
          <p:cNvPr id="3" name="Content Placeholder 2">
            <a:extLst>
              <a:ext uri="{FF2B5EF4-FFF2-40B4-BE49-F238E27FC236}">
                <a16:creationId xmlns:a16="http://schemas.microsoft.com/office/drawing/2014/main" id="{B900F52B-0A3A-820F-84BC-FF8598E875D7}"/>
              </a:ext>
            </a:extLst>
          </p:cNvPr>
          <p:cNvSpPr>
            <a:spLocks noGrp="1"/>
          </p:cNvSpPr>
          <p:nvPr>
            <p:ph idx="1"/>
          </p:nvPr>
        </p:nvSpPr>
        <p:spPr/>
        <p:txBody>
          <a:bodyPr>
            <a:normAutofit/>
          </a:bodyPr>
          <a:lstStyle/>
          <a:p>
            <a:pPr marL="0" indent="0" algn="ctr">
              <a:buNone/>
            </a:pPr>
            <a:r>
              <a:rPr lang="en-US" sz="5400" dirty="0"/>
              <a:t>Social scientists </a:t>
            </a:r>
            <a:br>
              <a:rPr lang="en-US" sz="5400" dirty="0"/>
            </a:br>
            <a:r>
              <a:rPr lang="en-US" sz="5400" dirty="0"/>
              <a:t>love </a:t>
            </a:r>
            <a:br>
              <a:rPr lang="en-US" sz="5400" dirty="0"/>
            </a:br>
            <a:r>
              <a:rPr lang="en-US" sz="5400" dirty="0"/>
              <a:t>point-and-click interfaces</a:t>
            </a:r>
            <a:r>
              <a:rPr lang="en-US" sz="4000" dirty="0"/>
              <a:t> </a:t>
            </a:r>
            <a:br>
              <a:rPr lang="en-US" sz="4000" dirty="0"/>
            </a:br>
            <a:r>
              <a:rPr lang="en-US" sz="4000" dirty="0"/>
              <a:t>(which are hard to reproduce)</a:t>
            </a:r>
            <a:endParaRPr lang="en-US" sz="5400" dirty="0"/>
          </a:p>
        </p:txBody>
      </p:sp>
    </p:spTree>
    <p:extLst>
      <p:ext uri="{BB962C8B-B14F-4D97-AF65-F5344CB8AC3E}">
        <p14:creationId xmlns:p14="http://schemas.microsoft.com/office/powerpoint/2010/main" val="32995957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55E6-13A5-EB2D-5656-2E8ED1CB8273}"/>
              </a:ext>
            </a:extLst>
          </p:cNvPr>
          <p:cNvSpPr>
            <a:spLocks noGrp="1"/>
          </p:cNvSpPr>
          <p:nvPr>
            <p:ph type="title"/>
          </p:nvPr>
        </p:nvSpPr>
        <p:spPr/>
        <p:txBody>
          <a:bodyPr/>
          <a:lstStyle/>
          <a:p>
            <a:r>
              <a:rPr lang="en-US" dirty="0"/>
              <a:t>Observation 2: </a:t>
            </a:r>
            <a:r>
              <a:rPr lang="en-US" sz="4400" dirty="0"/>
              <a:t>point-and-click interfaces</a:t>
            </a:r>
            <a:endParaRPr lang="en-US" dirty="0"/>
          </a:p>
        </p:txBody>
      </p:sp>
      <p:sp>
        <p:nvSpPr>
          <p:cNvPr id="3" name="Content Placeholder 2">
            <a:extLst>
              <a:ext uri="{FF2B5EF4-FFF2-40B4-BE49-F238E27FC236}">
                <a16:creationId xmlns:a16="http://schemas.microsoft.com/office/drawing/2014/main" id="{B900F52B-0A3A-820F-84BC-FF8598E875D7}"/>
              </a:ext>
            </a:extLst>
          </p:cNvPr>
          <p:cNvSpPr>
            <a:spLocks noGrp="1"/>
          </p:cNvSpPr>
          <p:nvPr>
            <p:ph idx="1"/>
          </p:nvPr>
        </p:nvSpPr>
        <p:spPr/>
        <p:txBody>
          <a:bodyPr>
            <a:normAutofit/>
          </a:bodyPr>
          <a:lstStyle/>
          <a:p>
            <a:pPr marL="0" indent="0">
              <a:buNone/>
            </a:pPr>
            <a:r>
              <a:rPr lang="en-US" dirty="0"/>
              <a:t>This is reflected in </a:t>
            </a:r>
          </a:p>
          <a:p>
            <a:r>
              <a:rPr lang="en-US" b="1" dirty="0"/>
              <a:t>GIS (maps) </a:t>
            </a:r>
            <a:r>
              <a:rPr lang="en-US" dirty="0"/>
              <a:t>that appear in papers </a:t>
            </a:r>
          </a:p>
          <a:p>
            <a:r>
              <a:rPr lang="en-US" b="1" dirty="0"/>
              <a:t>Data extraction </a:t>
            </a:r>
            <a:r>
              <a:rPr lang="en-US" dirty="0"/>
              <a:t>tools</a:t>
            </a:r>
          </a:p>
          <a:p>
            <a:r>
              <a:rPr lang="en-US" dirty="0"/>
              <a:t>How to </a:t>
            </a:r>
            <a:r>
              <a:rPr lang="en-US" b="1" dirty="0"/>
              <a:t>run software </a:t>
            </a:r>
            <a:r>
              <a:rPr lang="en-US" dirty="0"/>
              <a:t>(any software)</a:t>
            </a:r>
          </a:p>
        </p:txBody>
      </p:sp>
    </p:spTree>
    <p:extLst>
      <p:ext uri="{BB962C8B-B14F-4D97-AF65-F5344CB8AC3E}">
        <p14:creationId xmlns:p14="http://schemas.microsoft.com/office/powerpoint/2010/main" val="27926252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238EB9-D35E-3FBC-372C-70E6294C1A2C}"/>
              </a:ext>
            </a:extLst>
          </p:cNvPr>
          <p:cNvSpPr>
            <a:spLocks noGrp="1"/>
          </p:cNvSpPr>
          <p:nvPr>
            <p:ph type="title"/>
          </p:nvPr>
        </p:nvSpPr>
        <p:spPr/>
        <p:txBody>
          <a:bodyPr/>
          <a:lstStyle/>
          <a:p>
            <a:endParaRPr lang="en-US" dirty="0"/>
          </a:p>
        </p:txBody>
      </p:sp>
      <p:sp>
        <p:nvSpPr>
          <p:cNvPr id="5" name="Content Placeholder 4">
            <a:extLst>
              <a:ext uri="{FF2B5EF4-FFF2-40B4-BE49-F238E27FC236}">
                <a16:creationId xmlns:a16="http://schemas.microsoft.com/office/drawing/2014/main" id="{8FE5D806-D7D4-9CDE-B981-BCA0929A7FF3}"/>
              </a:ext>
            </a:extLst>
          </p:cNvPr>
          <p:cNvSpPr>
            <a:spLocks noGrp="1"/>
          </p:cNvSpPr>
          <p:nvPr>
            <p:ph idx="1"/>
          </p:nvPr>
        </p:nvSpPr>
        <p:spPr/>
        <p:txBody>
          <a:bodyPr>
            <a:normAutofit/>
          </a:bodyPr>
          <a:lstStyle/>
          <a:p>
            <a:pPr marL="0" indent="0" algn="ctr">
              <a:buNone/>
            </a:pPr>
            <a:r>
              <a:rPr lang="en-US" sz="4400" dirty="0"/>
              <a:t>Observation 1 and 2 are the result of a </a:t>
            </a:r>
            <a:br>
              <a:rPr lang="en-US" sz="4400" dirty="0"/>
            </a:br>
            <a:r>
              <a:rPr lang="en-US" sz="4400" b="1" dirty="0"/>
              <a:t>lack of Computational Empathy</a:t>
            </a:r>
            <a:r>
              <a:rPr lang="en-US" sz="4400" dirty="0"/>
              <a:t>, </a:t>
            </a:r>
            <a:br>
              <a:rPr lang="en-US" sz="4400" dirty="0"/>
            </a:br>
            <a:r>
              <a:rPr lang="en-US" sz="4400" dirty="0"/>
              <a:t>and lead to </a:t>
            </a:r>
            <a:br>
              <a:rPr lang="en-US" sz="4400" dirty="0"/>
            </a:br>
            <a:r>
              <a:rPr lang="en-US" sz="4400" b="1" dirty="0"/>
              <a:t>high burden </a:t>
            </a:r>
            <a:r>
              <a:rPr lang="en-US" sz="4400" dirty="0"/>
              <a:t/>
            </a:r>
            <a:br>
              <a:rPr lang="en-US" sz="4400" dirty="0"/>
            </a:br>
            <a:r>
              <a:rPr lang="en-US" sz="4400" dirty="0"/>
              <a:t>of reproducibility and replicability</a:t>
            </a:r>
          </a:p>
        </p:txBody>
      </p:sp>
    </p:spTree>
    <p:extLst>
      <p:ext uri="{BB962C8B-B14F-4D97-AF65-F5344CB8AC3E}">
        <p14:creationId xmlns:p14="http://schemas.microsoft.com/office/powerpoint/2010/main" val="34478751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88D075-5DEE-7AAE-B767-40719790E77E}"/>
              </a:ext>
            </a:extLst>
          </p:cNvPr>
          <p:cNvSpPr>
            <a:spLocks noGrp="1"/>
          </p:cNvSpPr>
          <p:nvPr>
            <p:ph type="title"/>
          </p:nvPr>
        </p:nvSpPr>
        <p:spPr/>
        <p:txBody>
          <a:bodyPr/>
          <a:lstStyle/>
          <a:p>
            <a:r>
              <a:rPr lang="en-US" dirty="0"/>
              <a:t>Let me expand that a bit…</a:t>
            </a:r>
          </a:p>
        </p:txBody>
      </p:sp>
    </p:spTree>
    <p:extLst>
      <p:ext uri="{BB962C8B-B14F-4D97-AF65-F5344CB8AC3E}">
        <p14:creationId xmlns:p14="http://schemas.microsoft.com/office/powerpoint/2010/main" val="35456148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Solutions?</a:t>
            </a:r>
            <a:endParaRPr lang="en-US" dirty="0">
              <a:solidFill>
                <a:schemeClr val="bg1"/>
              </a:solidFill>
            </a:endParaRPr>
          </a:p>
        </p:txBody>
      </p:sp>
    </p:spTree>
    <p:extLst>
      <p:ext uri="{BB962C8B-B14F-4D97-AF65-F5344CB8AC3E}">
        <p14:creationId xmlns:p14="http://schemas.microsoft.com/office/powerpoint/2010/main" val="29844666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67AAD-F0CD-1806-B2F9-54579BA45FFB}"/>
              </a:ext>
            </a:extLst>
          </p:cNvPr>
          <p:cNvSpPr>
            <a:spLocks noGrp="1"/>
          </p:cNvSpPr>
          <p:nvPr>
            <p:ph type="title"/>
          </p:nvPr>
        </p:nvSpPr>
        <p:spPr/>
        <p:txBody>
          <a:bodyPr/>
          <a:lstStyle/>
          <a:p>
            <a:r>
              <a:rPr lang="en-US" dirty="0"/>
              <a:t>Hold that thought, we will get there.</a:t>
            </a:r>
          </a:p>
        </p:txBody>
      </p:sp>
    </p:spTree>
    <p:extLst>
      <p:ext uri="{BB962C8B-B14F-4D97-AF65-F5344CB8AC3E}">
        <p14:creationId xmlns:p14="http://schemas.microsoft.com/office/powerpoint/2010/main" val="19863678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298488" y="1982450"/>
            <a:ext cx="7595024" cy="1446550"/>
          </a:xfrm>
          <a:prstGeom prst="rect">
            <a:avLst/>
          </a:prstGeom>
          <a:noFill/>
        </p:spPr>
        <p:txBody>
          <a:bodyPr wrap="square" rtlCol="0">
            <a:spAutoFit/>
          </a:bodyPr>
          <a:lstStyle/>
          <a:p>
            <a:pPr algn="ctr"/>
            <a:r>
              <a:rPr lang="en-US" sz="8800" dirty="0">
                <a:solidFill>
                  <a:schemeClr val="bg1"/>
                </a:solidFill>
              </a:rPr>
              <a:t>Data acumen</a:t>
            </a:r>
            <a:endParaRPr lang="en-US" dirty="0">
              <a:solidFill>
                <a:schemeClr val="bg1"/>
              </a:solidFill>
            </a:endParaRPr>
          </a:p>
        </p:txBody>
      </p:sp>
    </p:spTree>
    <p:extLst>
      <p:ext uri="{BB962C8B-B14F-4D97-AF65-F5344CB8AC3E}">
        <p14:creationId xmlns:p14="http://schemas.microsoft.com/office/powerpoint/2010/main" val="94876259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03A3B-36F3-A31F-129D-B703F273E173}"/>
              </a:ext>
            </a:extLst>
          </p:cNvPr>
          <p:cNvSpPr>
            <a:spLocks noGrp="1"/>
          </p:cNvSpPr>
          <p:nvPr>
            <p:ph type="title"/>
          </p:nvPr>
        </p:nvSpPr>
        <p:spPr/>
        <p:txBody>
          <a:bodyPr/>
          <a:lstStyle/>
          <a:p>
            <a:r>
              <a:rPr lang="en-US" dirty="0"/>
              <a:t>Data acumen</a:t>
            </a:r>
          </a:p>
        </p:txBody>
      </p:sp>
      <p:sp>
        <p:nvSpPr>
          <p:cNvPr id="3" name="Content Placeholder 2">
            <a:extLst>
              <a:ext uri="{FF2B5EF4-FFF2-40B4-BE49-F238E27FC236}">
                <a16:creationId xmlns:a16="http://schemas.microsoft.com/office/drawing/2014/main" id="{DDE4E730-978C-40B7-84A8-0B45FAE9EF83}"/>
              </a:ext>
            </a:extLst>
          </p:cNvPr>
          <p:cNvSpPr>
            <a:spLocks noGrp="1"/>
          </p:cNvSpPr>
          <p:nvPr>
            <p:ph idx="1"/>
          </p:nvPr>
        </p:nvSpPr>
        <p:spPr/>
        <p:txBody>
          <a:bodyPr>
            <a:normAutofit/>
          </a:bodyPr>
          <a:lstStyle/>
          <a:p>
            <a:pPr marL="0" indent="0" algn="ctr">
              <a:buNone/>
            </a:pPr>
            <a:r>
              <a:rPr lang="en-US" dirty="0"/>
              <a:t>“the ability to understand data, to make good judgments about and good decisions with data, and to use data analysis tools responsibly and effectively”</a:t>
            </a:r>
          </a:p>
          <a:p>
            <a:pPr marL="0" indent="0" algn="ctr">
              <a:buNone/>
            </a:pPr>
            <a:endParaRPr lang="en-US" dirty="0"/>
          </a:p>
          <a:p>
            <a:pPr marL="0" indent="0">
              <a:buNone/>
            </a:pPr>
            <a:r>
              <a:rPr lang="en-US" sz="1800" dirty="0"/>
              <a:t>National Academies of Sciences, Engineering, and Medicine. 2018. Data Science for Undergraduates: Opportunities and Options. Washington, DC: The National Academies Press. https://doi.org/10.17226/25104.</a:t>
            </a:r>
          </a:p>
        </p:txBody>
      </p:sp>
    </p:spTree>
    <p:extLst>
      <p:ext uri="{BB962C8B-B14F-4D97-AF65-F5344CB8AC3E}">
        <p14:creationId xmlns:p14="http://schemas.microsoft.com/office/powerpoint/2010/main" val="3030223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28AEF-4F35-4A91-A29F-A49208301127}"/>
              </a:ext>
            </a:extLst>
          </p:cNvPr>
          <p:cNvSpPr>
            <a:spLocks noGrp="1"/>
          </p:cNvSpPr>
          <p:nvPr>
            <p:ph type="title"/>
          </p:nvPr>
        </p:nvSpPr>
        <p:spPr/>
        <p:txBody>
          <a:bodyPr/>
          <a:lstStyle/>
          <a:p>
            <a:r>
              <a:rPr lang="en-US" dirty="0"/>
              <a:t>Lesson 2: Data acumen in the context of reproducibility</a:t>
            </a:r>
          </a:p>
        </p:txBody>
      </p:sp>
      <p:sp>
        <p:nvSpPr>
          <p:cNvPr id="3" name="Content Placeholder 2">
            <a:extLst>
              <a:ext uri="{FF2B5EF4-FFF2-40B4-BE49-F238E27FC236}">
                <a16:creationId xmlns:a16="http://schemas.microsoft.com/office/drawing/2014/main" id="{81181D39-23D4-92A7-6FF2-2224423ABDB4}"/>
              </a:ext>
            </a:extLst>
          </p:cNvPr>
          <p:cNvSpPr>
            <a:spLocks noGrp="1"/>
          </p:cNvSpPr>
          <p:nvPr>
            <p:ph idx="1"/>
          </p:nvPr>
        </p:nvSpPr>
        <p:spPr/>
        <p:txBody>
          <a:bodyPr>
            <a:normAutofit lnSpcReduction="10000"/>
          </a:bodyPr>
          <a:lstStyle/>
          <a:p>
            <a:pPr marL="0" indent="0">
              <a:buNone/>
            </a:pPr>
            <a:r>
              <a:rPr lang="en-US" dirty="0"/>
              <a:t>Two key components</a:t>
            </a:r>
          </a:p>
          <a:p>
            <a:r>
              <a:rPr lang="en-US" sz="4400" dirty="0"/>
              <a:t>Data provenance</a:t>
            </a:r>
          </a:p>
          <a:p>
            <a:pPr lvl="1"/>
            <a:r>
              <a:rPr lang="en-US" sz="2800" dirty="0"/>
              <a:t>Where did the data come from which I used?</a:t>
            </a:r>
          </a:p>
          <a:p>
            <a:r>
              <a:rPr lang="en-US" sz="4400" dirty="0"/>
              <a:t>Data preservation</a:t>
            </a:r>
          </a:p>
          <a:p>
            <a:pPr lvl="1"/>
            <a:r>
              <a:rPr lang="en-US" dirty="0"/>
              <a:t>Where do I put the data I generated?</a:t>
            </a:r>
          </a:p>
          <a:p>
            <a:pPr lvl="1"/>
            <a:r>
              <a:rPr lang="en-US" dirty="0"/>
              <a:t>What if the data I used are not “robustly preserved”?</a:t>
            </a:r>
          </a:p>
          <a:p>
            <a:pPr lvl="1"/>
            <a:r>
              <a:rPr lang="en-US" dirty="0"/>
              <a:t>What do you mean by that?</a:t>
            </a:r>
          </a:p>
          <a:p>
            <a:endParaRPr lang="en-US" dirty="0"/>
          </a:p>
        </p:txBody>
      </p:sp>
    </p:spTree>
    <p:extLst>
      <p:ext uri="{BB962C8B-B14F-4D97-AF65-F5344CB8AC3E}">
        <p14:creationId xmlns:p14="http://schemas.microsoft.com/office/powerpoint/2010/main" val="5322476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298488" y="1982450"/>
            <a:ext cx="7595024" cy="2800767"/>
          </a:xfrm>
          <a:prstGeom prst="rect">
            <a:avLst/>
          </a:prstGeom>
          <a:noFill/>
        </p:spPr>
        <p:txBody>
          <a:bodyPr wrap="square" rtlCol="0">
            <a:spAutoFit/>
          </a:bodyPr>
          <a:lstStyle/>
          <a:p>
            <a:pPr algn="ctr"/>
            <a:r>
              <a:rPr lang="en-US" sz="8800" dirty="0">
                <a:solidFill>
                  <a:schemeClr val="bg1"/>
                </a:solidFill>
              </a:rPr>
              <a:t>Data provenance</a:t>
            </a:r>
            <a:endParaRPr lang="en-US" dirty="0">
              <a:solidFill>
                <a:schemeClr val="bg1"/>
              </a:solidFill>
            </a:endParaRPr>
          </a:p>
        </p:txBody>
      </p:sp>
    </p:spTree>
    <p:extLst>
      <p:ext uri="{BB962C8B-B14F-4D97-AF65-F5344CB8AC3E}">
        <p14:creationId xmlns:p14="http://schemas.microsoft.com/office/powerpoint/2010/main" val="161390788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Data citations and metadata</a:t>
            </a:r>
          </a:p>
        </p:txBody>
      </p:sp>
      <p:sp>
        <p:nvSpPr>
          <p:cNvPr id="3" name="Content Placeholder 2"/>
          <p:cNvSpPr>
            <a:spLocks noGrp="1"/>
          </p:cNvSpPr>
          <p:nvPr>
            <p:ph idx="1"/>
          </p:nvPr>
        </p:nvSpPr>
        <p:spPr/>
        <p:txBody>
          <a:bodyPr>
            <a:normAutofit/>
          </a:bodyPr>
          <a:lstStyle/>
          <a:p>
            <a:pPr marL="457200" lvl="1" indent="0">
              <a:buNone/>
            </a:pPr>
            <a:r>
              <a:rPr lang="en-US" sz="4000" dirty="0"/>
              <a:t>What is </a:t>
            </a:r>
            <a:r>
              <a:rPr lang="en-US" sz="4000" b="1" dirty="0"/>
              <a:t>FAIR</a:t>
            </a:r>
            <a:r>
              <a:rPr lang="en-US" sz="4000" dirty="0"/>
              <a:t>?</a:t>
            </a:r>
          </a:p>
          <a:p>
            <a:pPr lvl="1"/>
            <a:r>
              <a:rPr lang="en-US" sz="4800" b="1" dirty="0"/>
              <a:t>F</a:t>
            </a:r>
            <a:r>
              <a:rPr lang="en-US" sz="4000" dirty="0"/>
              <a:t>indable, </a:t>
            </a:r>
          </a:p>
          <a:p>
            <a:pPr lvl="1"/>
            <a:r>
              <a:rPr lang="en-US" sz="4800" b="1" dirty="0"/>
              <a:t>A</a:t>
            </a:r>
            <a:r>
              <a:rPr lang="en-US" sz="4000" dirty="0"/>
              <a:t>ccessible, </a:t>
            </a:r>
          </a:p>
          <a:p>
            <a:pPr lvl="1"/>
            <a:r>
              <a:rPr lang="en-US" sz="4800" b="1" dirty="0"/>
              <a:t>I</a:t>
            </a:r>
            <a:r>
              <a:rPr lang="en-US" sz="4000" dirty="0"/>
              <a:t>nteroperable, and </a:t>
            </a:r>
          </a:p>
          <a:p>
            <a:pPr lvl="1"/>
            <a:r>
              <a:rPr lang="en-US" sz="4800" b="1" dirty="0"/>
              <a:t>R</a:t>
            </a:r>
            <a:r>
              <a:rPr lang="en-US" sz="4000" dirty="0"/>
              <a:t>e-usable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1194" y="1690688"/>
            <a:ext cx="3438525" cy="4238625"/>
          </a:xfrm>
          <a:prstGeom prst="rect">
            <a:avLst/>
          </a:prstGeom>
        </p:spPr>
      </p:pic>
    </p:spTree>
    <p:extLst>
      <p:ext uri="{BB962C8B-B14F-4D97-AF65-F5344CB8AC3E}">
        <p14:creationId xmlns:p14="http://schemas.microsoft.com/office/powerpoint/2010/main" val="9243414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FAIR data principles rely on metadata</a:t>
            </a:r>
          </a:p>
        </p:txBody>
      </p:sp>
      <p:pic>
        <p:nvPicPr>
          <p:cNvPr id="6" name="Content Placeholder 5"/>
          <p:cNvPicPr>
            <a:picLocks noGrp="1" noChangeAspect="1"/>
          </p:cNvPicPr>
          <p:nvPr>
            <p:ph idx="1"/>
          </p:nvPr>
        </p:nvPicPr>
        <p:blipFill>
          <a:blip r:embed="rId3"/>
          <a:stretch>
            <a:fillRect/>
          </a:stretch>
        </p:blipFill>
        <p:spPr>
          <a:xfrm>
            <a:off x="2245180" y="1331625"/>
            <a:ext cx="6627760" cy="5904427"/>
          </a:xfrm>
          <a:prstGeom prst="rect">
            <a:avLst/>
          </a:prstGeom>
        </p:spPr>
      </p:pic>
    </p:spTree>
    <p:extLst>
      <p:ext uri="{BB962C8B-B14F-4D97-AF65-F5344CB8AC3E}">
        <p14:creationId xmlns:p14="http://schemas.microsoft.com/office/powerpoint/2010/main" val="23065285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1755322" y="3600450"/>
            <a:ext cx="8677275" cy="1143000"/>
          </a:xfrm>
          <a:prstGeom prst="rect">
            <a:avLst/>
          </a:prstGeom>
          <a:ln w="31750">
            <a:solidFill>
              <a:schemeClr val="tx1"/>
            </a:solidFill>
          </a:ln>
          <a:effectLst>
            <a:outerShdw blurRad="50800" dist="127000" dir="2700000" algn="tl" rotWithShape="0">
              <a:prstClr val="black">
                <a:alpha val="40000"/>
              </a:prstClr>
            </a:outerShdw>
          </a:effectLst>
        </p:spPr>
      </p:pic>
      <p:pic>
        <p:nvPicPr>
          <p:cNvPr id="4" name="Picture 3"/>
          <p:cNvPicPr>
            <a:picLocks noChangeAspect="1"/>
          </p:cNvPicPr>
          <p:nvPr/>
        </p:nvPicPr>
        <p:blipFill>
          <a:blip r:embed="rId4"/>
          <a:stretch>
            <a:fillRect/>
          </a:stretch>
        </p:blipFill>
        <p:spPr>
          <a:xfrm>
            <a:off x="1755322" y="788194"/>
            <a:ext cx="8877300" cy="1962150"/>
          </a:xfrm>
          <a:prstGeom prst="rect">
            <a:avLst/>
          </a:prstGeom>
          <a:ln w="31750">
            <a:solidFill>
              <a:schemeClr val="tx1"/>
            </a:solidFill>
          </a:ln>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5"/>
          <a:stretch>
            <a:fillRect/>
          </a:stretch>
        </p:blipFill>
        <p:spPr>
          <a:xfrm>
            <a:off x="1755322" y="5431291"/>
            <a:ext cx="8448675" cy="1057275"/>
          </a:xfrm>
          <a:prstGeom prst="rect">
            <a:avLst/>
          </a:prstGeom>
          <a:ln w="31750">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4141519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1278940" y="2657188"/>
            <a:ext cx="8560240" cy="1485976"/>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373851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2E150-476F-D12A-992F-E2C4C544AB5E}"/>
              </a:ext>
            </a:extLst>
          </p:cNvPr>
          <p:cNvSpPr>
            <a:spLocks noGrp="1"/>
          </p:cNvSpPr>
          <p:nvPr>
            <p:ph type="title"/>
          </p:nvPr>
        </p:nvSpPr>
        <p:spPr/>
        <p:txBody>
          <a:bodyPr/>
          <a:lstStyle/>
          <a:p>
            <a:r>
              <a:rPr lang="en-US" dirty="0"/>
              <a:t>For students and researchers</a:t>
            </a:r>
          </a:p>
        </p:txBody>
      </p:sp>
      <p:sp>
        <p:nvSpPr>
          <p:cNvPr id="3" name="Content Placeholder 2">
            <a:extLst>
              <a:ext uri="{FF2B5EF4-FFF2-40B4-BE49-F238E27FC236}">
                <a16:creationId xmlns:a16="http://schemas.microsoft.com/office/drawing/2014/main" id="{B9DC2463-2B7C-15CC-CAE3-48066D84816F}"/>
              </a:ext>
            </a:extLst>
          </p:cNvPr>
          <p:cNvSpPr>
            <a:spLocks noGrp="1"/>
          </p:cNvSpPr>
          <p:nvPr>
            <p:ph idx="1"/>
          </p:nvPr>
        </p:nvSpPr>
        <p:spPr/>
        <p:txBody>
          <a:bodyPr/>
          <a:lstStyle/>
          <a:p>
            <a:pPr marL="0" indent="0">
              <a:buNone/>
            </a:pPr>
            <a:r>
              <a:rPr lang="en-US" i="1" dirty="0"/>
              <a:t>0.  Do not necessarily learn from previous papers</a:t>
            </a:r>
          </a:p>
          <a:p>
            <a:pPr marL="514350" indent="-514350">
              <a:buFont typeface="+mj-lt"/>
              <a:buAutoNum type="arabicPeriod"/>
            </a:pPr>
            <a:r>
              <a:rPr lang="en-US" dirty="0"/>
              <a:t>Have computational empathy for …</a:t>
            </a:r>
          </a:p>
          <a:p>
            <a:pPr marL="514350" indent="-514350">
              <a:buFont typeface="+mj-lt"/>
              <a:buAutoNum type="arabicPeriod"/>
            </a:pPr>
            <a:r>
              <a:rPr lang="en-US" dirty="0"/>
              <a:t>Track data whenever used</a:t>
            </a:r>
          </a:p>
          <a:p>
            <a:pPr marL="514350" indent="-514350">
              <a:buFont typeface="+mj-lt"/>
              <a:buAutoNum type="arabicPeriod"/>
            </a:pPr>
            <a:r>
              <a:rPr lang="en-US" dirty="0"/>
              <a:t>Learn the basic … of programming</a:t>
            </a:r>
          </a:p>
          <a:p>
            <a:pPr marL="514350" indent="-514350">
              <a:buFont typeface="+mj-lt"/>
              <a:buAutoNum type="arabicPeriod"/>
            </a:pPr>
            <a:r>
              <a:rPr lang="en-US" dirty="0"/>
              <a:t>Learn to automate</a:t>
            </a:r>
          </a:p>
          <a:p>
            <a:pPr marL="514350" indent="-514350">
              <a:buFont typeface="+mj-lt"/>
              <a:buAutoNum type="arabicPeriod"/>
            </a:pPr>
            <a:r>
              <a:rPr lang="en-US" dirty="0"/>
              <a:t>Preserve it all (and version it too)</a:t>
            </a:r>
          </a:p>
        </p:txBody>
      </p:sp>
    </p:spTree>
    <p:extLst>
      <p:ext uri="{BB962C8B-B14F-4D97-AF65-F5344CB8AC3E}">
        <p14:creationId xmlns:p14="http://schemas.microsoft.com/office/powerpoint/2010/main" val="6322820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516786" y="2215170"/>
            <a:ext cx="11125772" cy="2819545"/>
          </a:xfrm>
          <a:prstGeom prst="rect">
            <a:avLst/>
          </a:prstGeom>
          <a:effectLst>
            <a:outerShdw blurRad="50800" dist="469900" dir="2700000" algn="tl" rotWithShape="0">
              <a:prstClr val="black">
                <a:alpha val="40000"/>
              </a:prstClr>
            </a:outerShdw>
          </a:effectLst>
        </p:spPr>
      </p:pic>
    </p:spTree>
    <p:extLst>
      <p:ext uri="{BB962C8B-B14F-4D97-AF65-F5344CB8AC3E}">
        <p14:creationId xmlns:p14="http://schemas.microsoft.com/office/powerpoint/2010/main" val="42014842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and findability relies on metadata</a:t>
            </a:r>
          </a:p>
        </p:txBody>
      </p:sp>
      <p:pic>
        <p:nvPicPr>
          <p:cNvPr id="6" name="Content Placeholder 5"/>
          <p:cNvPicPr>
            <a:picLocks noGrp="1" noChangeAspect="1"/>
          </p:cNvPicPr>
          <p:nvPr>
            <p:ph idx="1"/>
          </p:nvPr>
        </p:nvPicPr>
        <p:blipFill>
          <a:blip r:embed="rId2"/>
          <a:stretch>
            <a:fillRect/>
          </a:stretch>
        </p:blipFill>
        <p:spPr>
          <a:xfrm>
            <a:off x="659268" y="1690688"/>
            <a:ext cx="11532732" cy="5532106"/>
          </a:xfrm>
          <a:prstGeom prst="rect">
            <a:avLst/>
          </a:prstGeom>
        </p:spPr>
      </p:pic>
    </p:spTree>
    <p:extLst>
      <p:ext uri="{BB962C8B-B14F-4D97-AF65-F5344CB8AC3E}">
        <p14:creationId xmlns:p14="http://schemas.microsoft.com/office/powerpoint/2010/main" val="24963571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0"/>
            <a:ext cx="12560259" cy="6714836"/>
          </a:xfrm>
          <a:prstGeom prst="rect">
            <a:avLst/>
          </a:prstGeom>
        </p:spPr>
      </p:pic>
    </p:spTree>
    <p:extLst>
      <p:ext uri="{BB962C8B-B14F-4D97-AF65-F5344CB8AC3E}">
        <p14:creationId xmlns:p14="http://schemas.microsoft.com/office/powerpoint/2010/main" val="30744199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32509" y="0"/>
            <a:ext cx="11508509" cy="7913491"/>
          </a:xfrm>
          <a:prstGeom prst="rect">
            <a:avLst/>
          </a:prstGeom>
        </p:spPr>
      </p:pic>
    </p:spTree>
    <p:extLst>
      <p:ext uri="{BB962C8B-B14F-4D97-AF65-F5344CB8AC3E}">
        <p14:creationId xmlns:p14="http://schemas.microsoft.com/office/powerpoint/2010/main" val="1232540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7224889"/>
          </a:xfrm>
          <a:prstGeom prst="rect">
            <a:avLst/>
          </a:prstGeom>
        </p:spPr>
      </p:pic>
    </p:spTree>
    <p:extLst>
      <p:ext uri="{BB962C8B-B14F-4D97-AF65-F5344CB8AC3E}">
        <p14:creationId xmlns:p14="http://schemas.microsoft.com/office/powerpoint/2010/main" val="6339346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Starts with Data Citations</a:t>
            </a:r>
          </a:p>
        </p:txBody>
      </p:sp>
      <p:sp>
        <p:nvSpPr>
          <p:cNvPr id="3" name="Content Placeholder 2"/>
          <p:cNvSpPr>
            <a:spLocks noGrp="1"/>
          </p:cNvSpPr>
          <p:nvPr>
            <p:ph idx="1"/>
          </p:nvPr>
        </p:nvSpPr>
        <p:spPr/>
        <p:txBody>
          <a:bodyPr/>
          <a:lstStyle/>
          <a:p>
            <a:r>
              <a:rPr lang="en-US" dirty="0"/>
              <a:t>Data Citation Principles</a:t>
            </a:r>
          </a:p>
          <a:p>
            <a:r>
              <a:rPr lang="en-US" dirty="0"/>
              <a:t>Image of a standard data citation</a:t>
            </a:r>
          </a:p>
        </p:txBody>
      </p:sp>
      <p:pic>
        <p:nvPicPr>
          <p:cNvPr id="5" name="Picture 4"/>
          <p:cNvPicPr>
            <a:picLocks noChangeAspect="1"/>
          </p:cNvPicPr>
          <p:nvPr/>
        </p:nvPicPr>
        <p:blipFill>
          <a:blip r:embed="rId2"/>
          <a:stretch>
            <a:fillRect/>
          </a:stretch>
        </p:blipFill>
        <p:spPr>
          <a:xfrm>
            <a:off x="1468060" y="456045"/>
            <a:ext cx="5810549" cy="67821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247" y="2201142"/>
            <a:ext cx="1591056" cy="1048512"/>
          </a:xfrm>
          <a:prstGeom prst="rect">
            <a:avLst/>
          </a:prstGeom>
        </p:spPr>
      </p:pic>
      <p:sp>
        <p:nvSpPr>
          <p:cNvPr id="7" name="TextBox 6"/>
          <p:cNvSpPr txBox="1"/>
          <p:nvPr/>
        </p:nvSpPr>
        <p:spPr>
          <a:xfrm>
            <a:off x="8088508" y="5971629"/>
            <a:ext cx="3902529" cy="769441"/>
          </a:xfrm>
          <a:prstGeom prst="rect">
            <a:avLst/>
          </a:prstGeom>
          <a:noFill/>
        </p:spPr>
        <p:txBody>
          <a:bodyPr wrap="square" rtlCol="0">
            <a:spAutoFit/>
          </a:bodyPr>
          <a:lstStyle/>
          <a:p>
            <a:r>
              <a:rPr lang="en-US" sz="1100" dirty="0">
                <a:solidFill>
                  <a:schemeClr val="bg2">
                    <a:lumMod val="75000"/>
                  </a:schemeClr>
                </a:solidFill>
              </a:rPr>
              <a:t>Data Citation Synthesis Group: Joint Declaration of Data Citation Principles. </a:t>
            </a:r>
            <a:r>
              <a:rPr lang="en-US" sz="1100" dirty="0" err="1">
                <a:solidFill>
                  <a:schemeClr val="bg2">
                    <a:lumMod val="75000"/>
                  </a:schemeClr>
                </a:solidFill>
              </a:rPr>
              <a:t>Martone</a:t>
            </a:r>
            <a:r>
              <a:rPr lang="en-US" sz="1100" dirty="0">
                <a:solidFill>
                  <a:schemeClr val="bg2">
                    <a:lumMod val="75000"/>
                  </a:schemeClr>
                </a:solidFill>
              </a:rPr>
              <a:t> M. (ed.) San Diego CA: FORCE11; 2014 [</a:t>
            </a:r>
            <a:r>
              <a:rPr lang="en-US" sz="1100" dirty="0">
                <a:solidFill>
                  <a:schemeClr val="bg2">
                    <a:lumMod val="75000"/>
                  </a:schemeClr>
                </a:solidFill>
                <a:hlinkClick r:id="rId4"/>
              </a:rPr>
              <a:t>https://www.force11.org/group/joint-declaration-data-citation-principles-final</a:t>
            </a:r>
            <a:r>
              <a:rPr lang="en-US" sz="1100" dirty="0">
                <a:solidFill>
                  <a:schemeClr val="bg2">
                    <a:lumMod val="75000"/>
                  </a:schemeClr>
                </a:solidFill>
              </a:rPr>
              <a:t>].</a:t>
            </a:r>
          </a:p>
        </p:txBody>
      </p:sp>
    </p:spTree>
    <p:extLst>
      <p:ext uri="{BB962C8B-B14F-4D97-AF65-F5344CB8AC3E}">
        <p14:creationId xmlns:p14="http://schemas.microsoft.com/office/powerpoint/2010/main" val="16204984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Starts with Data Citations</a:t>
            </a:r>
          </a:p>
        </p:txBody>
      </p:sp>
      <p:sp>
        <p:nvSpPr>
          <p:cNvPr id="3" name="Content Placeholder 2"/>
          <p:cNvSpPr>
            <a:spLocks noGrp="1"/>
          </p:cNvSpPr>
          <p:nvPr>
            <p:ph idx="1"/>
          </p:nvPr>
        </p:nvSpPr>
        <p:spPr/>
        <p:txBody>
          <a:bodyPr/>
          <a:lstStyle/>
          <a:p>
            <a:r>
              <a:rPr lang="en-US" dirty="0"/>
              <a:t>Data Citation Principles</a:t>
            </a:r>
          </a:p>
          <a:p>
            <a:r>
              <a:rPr lang="en-US" dirty="0"/>
              <a:t>Image of a standard data citation</a:t>
            </a:r>
          </a:p>
        </p:txBody>
      </p:sp>
      <p:pic>
        <p:nvPicPr>
          <p:cNvPr id="5" name="Picture 4"/>
          <p:cNvPicPr>
            <a:picLocks noChangeAspect="1"/>
          </p:cNvPicPr>
          <p:nvPr/>
        </p:nvPicPr>
        <p:blipFill>
          <a:blip r:embed="rId2"/>
          <a:stretch>
            <a:fillRect/>
          </a:stretch>
        </p:blipFill>
        <p:spPr>
          <a:xfrm>
            <a:off x="1468060" y="456045"/>
            <a:ext cx="5810549" cy="67821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247" y="2201142"/>
            <a:ext cx="1591056" cy="1048512"/>
          </a:xfrm>
          <a:prstGeom prst="rect">
            <a:avLst/>
          </a:prstGeom>
        </p:spPr>
      </p:pic>
      <p:pic>
        <p:nvPicPr>
          <p:cNvPr id="6" name="Picture 5"/>
          <p:cNvPicPr>
            <a:picLocks noChangeAspect="1"/>
          </p:cNvPicPr>
          <p:nvPr/>
        </p:nvPicPr>
        <p:blipFill>
          <a:blip r:embed="rId4"/>
          <a:stretch>
            <a:fillRect/>
          </a:stretch>
        </p:blipFill>
        <p:spPr>
          <a:xfrm>
            <a:off x="1255939" y="3533795"/>
            <a:ext cx="10153650" cy="1190625"/>
          </a:xfrm>
          <a:prstGeom prst="rect">
            <a:avLst/>
          </a:prstGeom>
          <a:ln w="25400">
            <a:solidFill>
              <a:schemeClr val="accent1"/>
            </a:solidFill>
          </a:ln>
          <a:effectLst>
            <a:outerShdw blurRad="50800" dist="127000" dir="2700000" algn="tl" rotWithShape="0">
              <a:prstClr val="black">
                <a:alpha val="40000"/>
              </a:prstClr>
            </a:outerShdw>
          </a:effectLst>
        </p:spPr>
      </p:pic>
      <p:sp>
        <p:nvSpPr>
          <p:cNvPr id="7" name="TextBox 6"/>
          <p:cNvSpPr txBox="1"/>
          <p:nvPr/>
        </p:nvSpPr>
        <p:spPr>
          <a:xfrm>
            <a:off x="8088508" y="5971629"/>
            <a:ext cx="3902529" cy="769441"/>
          </a:xfrm>
          <a:prstGeom prst="rect">
            <a:avLst/>
          </a:prstGeom>
          <a:noFill/>
        </p:spPr>
        <p:txBody>
          <a:bodyPr wrap="square" rtlCol="0">
            <a:spAutoFit/>
          </a:bodyPr>
          <a:lstStyle/>
          <a:p>
            <a:r>
              <a:rPr lang="en-US" sz="1100" dirty="0">
                <a:solidFill>
                  <a:schemeClr val="bg2">
                    <a:lumMod val="75000"/>
                  </a:schemeClr>
                </a:solidFill>
              </a:rPr>
              <a:t>Data Citation Synthesis Group: Joint Declaration of Data Citation Principles. </a:t>
            </a:r>
            <a:r>
              <a:rPr lang="en-US" sz="1100" dirty="0" err="1">
                <a:solidFill>
                  <a:schemeClr val="bg2">
                    <a:lumMod val="75000"/>
                  </a:schemeClr>
                </a:solidFill>
              </a:rPr>
              <a:t>Martone</a:t>
            </a:r>
            <a:r>
              <a:rPr lang="en-US" sz="1100" dirty="0">
                <a:solidFill>
                  <a:schemeClr val="bg2">
                    <a:lumMod val="75000"/>
                  </a:schemeClr>
                </a:solidFill>
              </a:rPr>
              <a:t> M. (ed.) San Diego CA: FORCE11; 2014 [</a:t>
            </a:r>
            <a:r>
              <a:rPr lang="en-US" sz="1100" dirty="0">
                <a:solidFill>
                  <a:schemeClr val="bg2">
                    <a:lumMod val="75000"/>
                  </a:schemeClr>
                </a:solidFill>
                <a:hlinkClick r:id="rId5"/>
              </a:rPr>
              <a:t>https://www.force11.org/group/joint-declaration-data-citation-principles-final</a:t>
            </a:r>
            <a:r>
              <a:rPr lang="en-US" sz="1100" dirty="0">
                <a:solidFill>
                  <a:schemeClr val="bg2">
                    <a:lumMod val="75000"/>
                  </a:schemeClr>
                </a:solidFill>
              </a:rPr>
              <a:t>].</a:t>
            </a:r>
          </a:p>
        </p:txBody>
      </p:sp>
    </p:spTree>
    <p:extLst>
      <p:ext uri="{BB962C8B-B14F-4D97-AF65-F5344CB8AC3E}">
        <p14:creationId xmlns:p14="http://schemas.microsoft.com/office/powerpoint/2010/main" val="236175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55E6-13A5-EB2D-5656-2E8ED1CB8273}"/>
              </a:ext>
            </a:extLst>
          </p:cNvPr>
          <p:cNvSpPr>
            <a:spLocks noGrp="1"/>
          </p:cNvSpPr>
          <p:nvPr>
            <p:ph type="title"/>
          </p:nvPr>
        </p:nvSpPr>
        <p:spPr/>
        <p:txBody>
          <a:bodyPr/>
          <a:lstStyle/>
          <a:p>
            <a:r>
              <a:rPr lang="en-US" dirty="0"/>
              <a:t>Observation 3</a:t>
            </a:r>
          </a:p>
        </p:txBody>
      </p:sp>
      <p:sp>
        <p:nvSpPr>
          <p:cNvPr id="3" name="Content Placeholder 2">
            <a:extLst>
              <a:ext uri="{FF2B5EF4-FFF2-40B4-BE49-F238E27FC236}">
                <a16:creationId xmlns:a16="http://schemas.microsoft.com/office/drawing/2014/main" id="{B900F52B-0A3A-820F-84BC-FF8598E875D7}"/>
              </a:ext>
            </a:extLst>
          </p:cNvPr>
          <p:cNvSpPr>
            <a:spLocks noGrp="1"/>
          </p:cNvSpPr>
          <p:nvPr>
            <p:ph idx="1"/>
          </p:nvPr>
        </p:nvSpPr>
        <p:spPr/>
        <p:txBody>
          <a:bodyPr>
            <a:normAutofit/>
          </a:bodyPr>
          <a:lstStyle/>
          <a:p>
            <a:pPr marL="0" indent="0" algn="ctr">
              <a:buNone/>
            </a:pPr>
            <a:r>
              <a:rPr lang="en-US" sz="5400" dirty="0"/>
              <a:t>Social scientists </a:t>
            </a:r>
            <a:br>
              <a:rPr lang="en-US" sz="5400" dirty="0"/>
            </a:br>
            <a:r>
              <a:rPr lang="en-US" sz="5400" dirty="0"/>
              <a:t>are not trained </a:t>
            </a:r>
            <a:br>
              <a:rPr lang="en-US" sz="5400" dirty="0"/>
            </a:br>
            <a:r>
              <a:rPr lang="en-US" sz="5400" dirty="0"/>
              <a:t>to cite data</a:t>
            </a:r>
          </a:p>
        </p:txBody>
      </p:sp>
    </p:spTree>
    <p:extLst>
      <p:ext uri="{BB962C8B-B14F-4D97-AF65-F5344CB8AC3E}">
        <p14:creationId xmlns:p14="http://schemas.microsoft.com/office/powerpoint/2010/main" val="4185582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Citing restricted-access data</a:t>
            </a:r>
          </a:p>
        </p:txBody>
      </p:sp>
      <p:sp>
        <p:nvSpPr>
          <p:cNvPr id="3" name="Content Placeholder 2"/>
          <p:cNvSpPr>
            <a:spLocks noGrp="1"/>
          </p:cNvSpPr>
          <p:nvPr>
            <p:ph idx="1"/>
          </p:nvPr>
        </p:nvSpPr>
        <p:spPr>
          <a:xfrm>
            <a:off x="2144062" y="2672443"/>
            <a:ext cx="7887547" cy="1973036"/>
          </a:xfrm>
        </p:spPr>
        <p:txBody>
          <a:bodyPr>
            <a:normAutofit/>
          </a:bodyPr>
          <a:lstStyle/>
          <a:p>
            <a:pPr marL="0" indent="0" algn="ctr">
              <a:buNone/>
            </a:pPr>
            <a:r>
              <a:rPr lang="en-US" sz="4800" dirty="0"/>
              <a:t>“Well, I can’t download the data, so I can’t cite it.”</a:t>
            </a:r>
          </a:p>
        </p:txBody>
      </p:sp>
    </p:spTree>
    <p:extLst>
      <p:ext uri="{BB962C8B-B14F-4D97-AF65-F5344CB8AC3E}">
        <p14:creationId xmlns:p14="http://schemas.microsoft.com/office/powerpoint/2010/main" val="4272594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dirty="0"/>
              <a:t>Keeping track: </a:t>
            </a:r>
            <a:r>
              <a:rPr lang="en-US" b="1" dirty="0"/>
              <a:t>Students and Researchers</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lstStyle/>
          <a:p>
            <a:pPr marL="514350" indent="-514350">
              <a:buFont typeface="+mj-lt"/>
              <a:buAutoNum type="arabicPeriod"/>
            </a:pPr>
            <a:r>
              <a:rPr lang="en-US" dirty="0"/>
              <a:t>Computational empathy</a:t>
            </a:r>
            <a:br>
              <a:rPr lang="en-US" dirty="0"/>
            </a:br>
            <a:r>
              <a:rPr lang="en-US" sz="2000" i="1" dirty="0"/>
              <a:t>Consider the next person to run the analysis, and don’t assume too much</a:t>
            </a:r>
          </a:p>
          <a:p>
            <a:pPr marL="514350" indent="-514350">
              <a:buFont typeface="+mj-lt"/>
              <a:buAutoNum type="arabicPeriod"/>
            </a:pPr>
            <a:endParaRPr lang="en-US"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9074599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E814D-4340-E88A-29AD-5C666F9D68C7}"/>
              </a:ext>
            </a:extLst>
          </p:cNvPr>
          <p:cNvSpPr>
            <a:spLocks noGrp="1"/>
          </p:cNvSpPr>
          <p:nvPr>
            <p:ph type="title"/>
          </p:nvPr>
        </p:nvSpPr>
        <p:spPr/>
        <p:txBody>
          <a:bodyPr/>
          <a:lstStyle/>
          <a:p>
            <a:r>
              <a:rPr lang="en-US" dirty="0"/>
              <a:t>For faculty</a:t>
            </a:r>
          </a:p>
        </p:txBody>
      </p:sp>
      <p:sp>
        <p:nvSpPr>
          <p:cNvPr id="3" name="Content Placeholder 2">
            <a:extLst>
              <a:ext uri="{FF2B5EF4-FFF2-40B4-BE49-F238E27FC236}">
                <a16:creationId xmlns:a16="http://schemas.microsoft.com/office/drawing/2014/main" id="{9F30A91D-3E50-BE22-3B92-83B09846D308}"/>
              </a:ext>
            </a:extLst>
          </p:cNvPr>
          <p:cNvSpPr>
            <a:spLocks noGrp="1"/>
          </p:cNvSpPr>
          <p:nvPr>
            <p:ph idx="1"/>
          </p:nvPr>
        </p:nvSpPr>
        <p:spPr/>
        <p:txBody>
          <a:bodyPr/>
          <a:lstStyle/>
          <a:p>
            <a:pPr marL="514350" indent="-514350">
              <a:buFont typeface="+mj-lt"/>
              <a:buAutoNum type="arabicPeriod"/>
            </a:pPr>
            <a:r>
              <a:rPr lang="en-US" dirty="0"/>
              <a:t>Encourage students to learn skills you don’t know</a:t>
            </a:r>
          </a:p>
          <a:p>
            <a:pPr marL="514350" indent="-514350">
              <a:buFont typeface="+mj-lt"/>
              <a:buAutoNum type="arabicPeriod"/>
            </a:pPr>
            <a:r>
              <a:rPr lang="en-US" dirty="0"/>
              <a:t>Demand reproducibility when reviewing </a:t>
            </a:r>
            <a:br>
              <a:rPr lang="en-US" dirty="0"/>
            </a:br>
            <a:r>
              <a:rPr lang="en-US" dirty="0"/>
              <a:t>(</a:t>
            </a:r>
            <a:r>
              <a:rPr lang="en-US" i="1" dirty="0"/>
              <a:t>articles, theses, intermediate reports from students, etc.</a:t>
            </a:r>
            <a:r>
              <a:rPr lang="en-US" dirty="0"/>
              <a:t>)</a:t>
            </a:r>
          </a:p>
          <a:p>
            <a:pPr marL="514350" indent="-514350">
              <a:buFont typeface="+mj-lt"/>
              <a:buAutoNum type="arabicPeriod"/>
            </a:pPr>
            <a:r>
              <a:rPr lang="en-US" dirty="0"/>
              <a:t>Incentivize reproducibility</a:t>
            </a:r>
          </a:p>
          <a:p>
            <a:pPr marL="0" indent="0">
              <a:buNone/>
            </a:pPr>
            <a:endParaRPr lang="en-US" dirty="0"/>
          </a:p>
        </p:txBody>
      </p:sp>
    </p:spTree>
    <p:extLst>
      <p:ext uri="{BB962C8B-B14F-4D97-AF65-F5344CB8AC3E}">
        <p14:creationId xmlns:p14="http://schemas.microsoft.com/office/powerpoint/2010/main" val="22149274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0DCC6-2CE6-93E2-F385-D4EF0C32E1B7}"/>
              </a:ext>
            </a:extLst>
          </p:cNvPr>
          <p:cNvSpPr>
            <a:spLocks noGrp="1"/>
          </p:cNvSpPr>
          <p:nvPr>
            <p:ph type="title"/>
          </p:nvPr>
        </p:nvSpPr>
        <p:spPr/>
        <p:txBody>
          <a:bodyPr/>
          <a:lstStyle/>
          <a:p>
            <a:r>
              <a:rPr lang="en-US" dirty="0"/>
              <a:t>2. Keeping track of data: Data provenance</a:t>
            </a:r>
          </a:p>
        </p:txBody>
      </p:sp>
      <p:sp>
        <p:nvSpPr>
          <p:cNvPr id="4" name="Content Placeholder 3">
            <a:extLst>
              <a:ext uri="{FF2B5EF4-FFF2-40B4-BE49-F238E27FC236}">
                <a16:creationId xmlns:a16="http://schemas.microsoft.com/office/drawing/2014/main" id="{226484A3-3D49-8167-F419-8F2D183D8648}"/>
              </a:ext>
            </a:extLst>
          </p:cNvPr>
          <p:cNvSpPr>
            <a:spLocks noGrp="1"/>
          </p:cNvSpPr>
          <p:nvPr>
            <p:ph sz="half" idx="1"/>
          </p:nvPr>
        </p:nvSpPr>
        <p:spPr/>
        <p:txBody>
          <a:bodyPr>
            <a:normAutofit lnSpcReduction="10000"/>
          </a:bodyPr>
          <a:lstStyle/>
          <a:p>
            <a:r>
              <a:rPr lang="en-US" dirty="0"/>
              <a:t>Keep all information as you collect data</a:t>
            </a:r>
          </a:p>
          <a:p>
            <a:pPr lvl="1"/>
            <a:r>
              <a:rPr lang="en-US" dirty="0"/>
              <a:t>See TIER Protocol for good and simple guidance</a:t>
            </a:r>
          </a:p>
          <a:p>
            <a:r>
              <a:rPr lang="en-US" dirty="0"/>
              <a:t>If you must use a point-and-click tool, keep detailed instructions</a:t>
            </a:r>
          </a:p>
          <a:p>
            <a:pPr lvl="1"/>
            <a:r>
              <a:rPr lang="en-US" dirty="0"/>
              <a:t>Also: obsolescence</a:t>
            </a:r>
          </a:p>
          <a:p>
            <a:r>
              <a:rPr lang="en-US" dirty="0"/>
              <a:t>Try to use API, bulk download, or packages that allow for extraction</a:t>
            </a:r>
          </a:p>
          <a:p>
            <a:pPr lvl="1"/>
            <a:r>
              <a:rPr lang="en-US" dirty="0"/>
              <a:t>Also: obsolescence of API</a:t>
            </a:r>
          </a:p>
        </p:txBody>
      </p:sp>
      <p:pic>
        <p:nvPicPr>
          <p:cNvPr id="7" name="Content Placeholder 6">
            <a:extLst>
              <a:ext uri="{FF2B5EF4-FFF2-40B4-BE49-F238E27FC236}">
                <a16:creationId xmlns:a16="http://schemas.microsoft.com/office/drawing/2014/main" id="{B27CF8DF-4A2B-E3DC-69E5-359E56DD5F95}"/>
              </a:ext>
            </a:extLst>
          </p:cNvPr>
          <p:cNvPicPr>
            <a:picLocks noGrp="1" noChangeAspect="1"/>
          </p:cNvPicPr>
          <p:nvPr>
            <p:ph sz="half" idx="2"/>
          </p:nvPr>
        </p:nvPicPr>
        <p:blipFill>
          <a:blip r:embed="rId2"/>
          <a:stretch>
            <a:fillRect/>
          </a:stretch>
        </p:blipFill>
        <p:spPr>
          <a:xfrm>
            <a:off x="6172200" y="1999901"/>
            <a:ext cx="5181600" cy="4002786"/>
          </a:xfrm>
        </p:spPr>
      </p:pic>
    </p:spTree>
    <p:extLst>
      <p:ext uri="{BB962C8B-B14F-4D97-AF65-F5344CB8AC3E}">
        <p14:creationId xmlns:p14="http://schemas.microsoft.com/office/powerpoint/2010/main" val="13924540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D1222-EA28-7291-8C28-4D7ECC4343A1}"/>
              </a:ext>
            </a:extLst>
          </p:cNvPr>
          <p:cNvSpPr>
            <a:spLocks noGrp="1"/>
          </p:cNvSpPr>
          <p:nvPr>
            <p:ph type="title"/>
          </p:nvPr>
        </p:nvSpPr>
        <p:spPr/>
        <p:txBody>
          <a:bodyPr/>
          <a:lstStyle/>
          <a:p>
            <a:r>
              <a:rPr lang="en-US" dirty="0"/>
              <a:t>API? But the interface is so cool!</a:t>
            </a:r>
          </a:p>
        </p:txBody>
      </p:sp>
      <p:sp>
        <p:nvSpPr>
          <p:cNvPr id="3" name="Content Placeholder 2">
            <a:extLst>
              <a:ext uri="{FF2B5EF4-FFF2-40B4-BE49-F238E27FC236}">
                <a16:creationId xmlns:a16="http://schemas.microsoft.com/office/drawing/2014/main" id="{8EFCDB64-D783-B5CE-7F57-0B9F3B473B7A}"/>
              </a:ext>
            </a:extLst>
          </p:cNvPr>
          <p:cNvSpPr>
            <a:spLocks noGrp="1"/>
          </p:cNvSpPr>
          <p:nvPr>
            <p:ph sz="half" idx="1"/>
          </p:nvPr>
        </p:nvSpPr>
        <p:spPr/>
        <p:txBody>
          <a:bodyPr/>
          <a:lstStyle/>
          <a:p>
            <a:r>
              <a:rPr lang="en-US" dirty="0"/>
              <a:t>World Development Indicators</a:t>
            </a:r>
          </a:p>
        </p:txBody>
      </p:sp>
      <p:pic>
        <p:nvPicPr>
          <p:cNvPr id="6" name="Content Placeholder 5">
            <a:extLst>
              <a:ext uri="{FF2B5EF4-FFF2-40B4-BE49-F238E27FC236}">
                <a16:creationId xmlns:a16="http://schemas.microsoft.com/office/drawing/2014/main" id="{5B766017-D873-A6F3-7910-2AEE62655EF4}"/>
              </a:ext>
            </a:extLst>
          </p:cNvPr>
          <p:cNvPicPr>
            <a:picLocks noGrp="1" noChangeAspect="1"/>
          </p:cNvPicPr>
          <p:nvPr>
            <p:ph sz="half" idx="2"/>
          </p:nvPr>
        </p:nvPicPr>
        <p:blipFill>
          <a:blip r:embed="rId2"/>
          <a:stretch>
            <a:fillRect/>
          </a:stretch>
        </p:blipFill>
        <p:spPr>
          <a:xfrm>
            <a:off x="1638355" y="2551222"/>
            <a:ext cx="9246318" cy="3625741"/>
          </a:xfrm>
        </p:spPr>
      </p:pic>
    </p:spTree>
    <p:extLst>
      <p:ext uri="{BB962C8B-B14F-4D97-AF65-F5344CB8AC3E}">
        <p14:creationId xmlns:p14="http://schemas.microsoft.com/office/powerpoint/2010/main" val="39493843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D1222-EA28-7291-8C28-4D7ECC4343A1}"/>
              </a:ext>
            </a:extLst>
          </p:cNvPr>
          <p:cNvSpPr>
            <a:spLocks noGrp="1"/>
          </p:cNvSpPr>
          <p:nvPr>
            <p:ph type="title"/>
          </p:nvPr>
        </p:nvSpPr>
        <p:spPr/>
        <p:txBody>
          <a:bodyPr/>
          <a:lstStyle/>
          <a:p>
            <a:r>
              <a:rPr lang="en-US" dirty="0"/>
              <a:t>API? But the interface is so cool!</a:t>
            </a:r>
          </a:p>
        </p:txBody>
      </p:sp>
      <p:sp>
        <p:nvSpPr>
          <p:cNvPr id="3" name="Content Placeholder 2">
            <a:extLst>
              <a:ext uri="{FF2B5EF4-FFF2-40B4-BE49-F238E27FC236}">
                <a16:creationId xmlns:a16="http://schemas.microsoft.com/office/drawing/2014/main" id="{8EFCDB64-D783-B5CE-7F57-0B9F3B473B7A}"/>
              </a:ext>
            </a:extLst>
          </p:cNvPr>
          <p:cNvSpPr>
            <a:spLocks noGrp="1"/>
          </p:cNvSpPr>
          <p:nvPr>
            <p:ph sz="half" idx="1"/>
          </p:nvPr>
        </p:nvSpPr>
        <p:spPr/>
        <p:txBody>
          <a:bodyPr/>
          <a:lstStyle/>
          <a:p>
            <a:r>
              <a:rPr lang="en-US" dirty="0"/>
              <a:t>IPUMS</a:t>
            </a:r>
          </a:p>
        </p:txBody>
      </p:sp>
      <p:pic>
        <p:nvPicPr>
          <p:cNvPr id="8" name="Content Placeholder 7">
            <a:extLst>
              <a:ext uri="{FF2B5EF4-FFF2-40B4-BE49-F238E27FC236}">
                <a16:creationId xmlns:a16="http://schemas.microsoft.com/office/drawing/2014/main" id="{9BCE68ED-FADB-B761-15F7-026C0E518D78}"/>
              </a:ext>
            </a:extLst>
          </p:cNvPr>
          <p:cNvPicPr>
            <a:picLocks noGrp="1" noChangeAspect="1"/>
          </p:cNvPicPr>
          <p:nvPr>
            <p:ph sz="half" idx="2"/>
          </p:nvPr>
        </p:nvPicPr>
        <p:blipFill>
          <a:blip r:embed="rId2"/>
          <a:stretch>
            <a:fillRect/>
          </a:stretch>
        </p:blipFill>
        <p:spPr>
          <a:xfrm>
            <a:off x="1674743" y="2749382"/>
            <a:ext cx="8690113" cy="2610685"/>
          </a:xfrm>
        </p:spPr>
      </p:pic>
    </p:spTree>
    <p:extLst>
      <p:ext uri="{BB962C8B-B14F-4D97-AF65-F5344CB8AC3E}">
        <p14:creationId xmlns:p14="http://schemas.microsoft.com/office/powerpoint/2010/main" val="20269083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D4FFB-B44E-05A2-816C-4445B804DC50}"/>
              </a:ext>
            </a:extLst>
          </p:cNvPr>
          <p:cNvSpPr>
            <a:spLocks noGrp="1"/>
          </p:cNvSpPr>
          <p:nvPr>
            <p:ph type="title"/>
          </p:nvPr>
        </p:nvSpPr>
        <p:spPr/>
        <p:txBody>
          <a:bodyPr/>
          <a:lstStyle/>
          <a:p>
            <a:r>
              <a:rPr lang="en-US" dirty="0"/>
              <a:t>API or Bulk Download</a:t>
            </a:r>
          </a:p>
        </p:txBody>
      </p:sp>
      <p:sp>
        <p:nvSpPr>
          <p:cNvPr id="3" name="Content Placeholder 2">
            <a:extLst>
              <a:ext uri="{FF2B5EF4-FFF2-40B4-BE49-F238E27FC236}">
                <a16:creationId xmlns:a16="http://schemas.microsoft.com/office/drawing/2014/main" id="{3D844373-E8ED-1209-8FA8-5216F9089A7E}"/>
              </a:ext>
            </a:extLst>
          </p:cNvPr>
          <p:cNvSpPr>
            <a:spLocks noGrp="1"/>
          </p:cNvSpPr>
          <p:nvPr>
            <p:ph sz="half" idx="1"/>
          </p:nvPr>
        </p:nvSpPr>
        <p:spPr/>
        <p:txBody>
          <a:bodyPr/>
          <a:lstStyle/>
          <a:p>
            <a:r>
              <a:rPr lang="en-US" dirty="0"/>
              <a:t>World Development Indicators</a:t>
            </a:r>
          </a:p>
        </p:txBody>
      </p:sp>
      <p:pic>
        <p:nvPicPr>
          <p:cNvPr id="6" name="Content Placeholder 5">
            <a:extLst>
              <a:ext uri="{FF2B5EF4-FFF2-40B4-BE49-F238E27FC236}">
                <a16:creationId xmlns:a16="http://schemas.microsoft.com/office/drawing/2014/main" id="{C03FB7C9-8C3A-989F-F0E9-CFB126D8C773}"/>
              </a:ext>
            </a:extLst>
          </p:cNvPr>
          <p:cNvPicPr>
            <a:picLocks noGrp="1" noChangeAspect="1"/>
          </p:cNvPicPr>
          <p:nvPr>
            <p:ph sz="half" idx="2"/>
          </p:nvPr>
        </p:nvPicPr>
        <p:blipFill>
          <a:blip r:embed="rId2"/>
          <a:stretch>
            <a:fillRect/>
          </a:stretch>
        </p:blipFill>
        <p:spPr>
          <a:xfrm>
            <a:off x="1551708" y="2175009"/>
            <a:ext cx="8968409" cy="4451630"/>
          </a:xfrm>
        </p:spPr>
      </p:pic>
    </p:spTree>
    <p:extLst>
      <p:ext uri="{BB962C8B-B14F-4D97-AF65-F5344CB8AC3E}">
        <p14:creationId xmlns:p14="http://schemas.microsoft.com/office/powerpoint/2010/main" val="8035851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D4FFB-B44E-05A2-816C-4445B804DC50}"/>
              </a:ext>
            </a:extLst>
          </p:cNvPr>
          <p:cNvSpPr>
            <a:spLocks noGrp="1"/>
          </p:cNvSpPr>
          <p:nvPr>
            <p:ph type="title"/>
          </p:nvPr>
        </p:nvSpPr>
        <p:spPr/>
        <p:txBody>
          <a:bodyPr/>
          <a:lstStyle/>
          <a:p>
            <a:r>
              <a:rPr lang="en-US" dirty="0"/>
              <a:t>API or Bulk Download</a:t>
            </a:r>
          </a:p>
        </p:txBody>
      </p:sp>
      <p:sp>
        <p:nvSpPr>
          <p:cNvPr id="3" name="Content Placeholder 2">
            <a:extLst>
              <a:ext uri="{FF2B5EF4-FFF2-40B4-BE49-F238E27FC236}">
                <a16:creationId xmlns:a16="http://schemas.microsoft.com/office/drawing/2014/main" id="{3D844373-E8ED-1209-8FA8-5216F9089A7E}"/>
              </a:ext>
            </a:extLst>
          </p:cNvPr>
          <p:cNvSpPr>
            <a:spLocks noGrp="1"/>
          </p:cNvSpPr>
          <p:nvPr>
            <p:ph sz="half" idx="1"/>
          </p:nvPr>
        </p:nvSpPr>
        <p:spPr/>
        <p:txBody>
          <a:bodyPr/>
          <a:lstStyle/>
          <a:p>
            <a:r>
              <a:rPr lang="en-US" dirty="0"/>
              <a:t>World Development Indicators</a:t>
            </a:r>
          </a:p>
        </p:txBody>
      </p:sp>
      <p:sp>
        <p:nvSpPr>
          <p:cNvPr id="7" name="Rectangle 1">
            <a:extLst>
              <a:ext uri="{FF2B5EF4-FFF2-40B4-BE49-F238E27FC236}">
                <a16:creationId xmlns:a16="http://schemas.microsoft.com/office/drawing/2014/main" id="{9FEFB763-7CE3-1A8D-D2E3-ABC66120EF46}"/>
              </a:ext>
            </a:extLst>
          </p:cNvPr>
          <p:cNvSpPr>
            <a:spLocks noGrp="1" noChangeArrowheads="1"/>
          </p:cNvSpPr>
          <p:nvPr>
            <p:ph sz="half" idx="2"/>
          </p:nvPr>
        </p:nvSpPr>
        <p:spPr bwMode="auto">
          <a:xfrm>
            <a:off x="876543" y="2800965"/>
            <a:ext cx="10286514" cy="1200329"/>
          </a:xfrm>
          <a:prstGeom prst="rect">
            <a:avLst/>
          </a:prstGeom>
          <a:solidFill>
            <a:schemeClr val="tx1">
              <a:lumMod val="50000"/>
              <a:lumOff val="5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bg1"/>
                </a:solidFill>
                <a:effectLst/>
                <a:latin typeface="Arial Unicode MS"/>
              </a:rPr>
              <a:t>. </a:t>
            </a:r>
            <a:r>
              <a:rPr kumimoji="0" lang="en-US" altLang="en-US" sz="2400" b="0" i="0" u="none" strike="noStrike" cap="none" normalizeH="0" baseline="0" dirty="0" err="1">
                <a:ln>
                  <a:noFill/>
                </a:ln>
                <a:solidFill>
                  <a:schemeClr val="bg1"/>
                </a:solidFill>
                <a:effectLst/>
                <a:latin typeface="Arial Unicode MS"/>
              </a:rPr>
              <a:t>ssc</a:t>
            </a:r>
            <a:r>
              <a:rPr kumimoji="0" lang="en-US" altLang="en-US" sz="2400" b="0" i="0" u="none" strike="noStrike" cap="none" normalizeH="0" baseline="0" dirty="0">
                <a:ln>
                  <a:noFill/>
                </a:ln>
                <a:solidFill>
                  <a:schemeClr val="bg1"/>
                </a:solidFill>
                <a:effectLst/>
                <a:latin typeface="Arial Unicode MS"/>
              </a:rPr>
              <a:t> install </a:t>
            </a:r>
            <a:r>
              <a:rPr kumimoji="0" lang="en-US" altLang="en-US" sz="2400" b="0" i="0" u="none" strike="noStrike" cap="none" normalizeH="0" baseline="0" dirty="0" err="1">
                <a:ln>
                  <a:noFill/>
                </a:ln>
                <a:solidFill>
                  <a:schemeClr val="bg1"/>
                </a:solidFill>
                <a:effectLst/>
                <a:latin typeface="Arial Unicode MS"/>
              </a:rPr>
              <a:t>wbopendata</a:t>
            </a:r>
            <a:endParaRPr kumimoji="0" lang="en-US" altLang="en-US" sz="2400" b="0" i="0" u="none" strike="noStrike" cap="none" normalizeH="0" baseline="0" dirty="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bg1"/>
                </a:solidFill>
                <a:effectLst/>
                <a:latin typeface="Arial Unicode MS"/>
              </a:rPr>
              <a:t>. </a:t>
            </a:r>
            <a:r>
              <a:rPr kumimoji="0" lang="en-US" altLang="en-US" sz="2400" b="0" i="0" u="none" strike="noStrike" cap="none" normalizeH="0" baseline="0" dirty="0" err="1">
                <a:ln>
                  <a:noFill/>
                </a:ln>
                <a:solidFill>
                  <a:schemeClr val="bg1"/>
                </a:solidFill>
                <a:effectLst/>
                <a:latin typeface="Arial Unicode MS"/>
              </a:rPr>
              <a:t>wbopendata</a:t>
            </a:r>
            <a:r>
              <a:rPr kumimoji="0" lang="en-US" altLang="en-US" sz="2400" b="0" i="0" u="none" strike="noStrike" cap="none" normalizeH="0" baseline="0" dirty="0">
                <a:ln>
                  <a:noFill/>
                </a:ln>
                <a:solidFill>
                  <a:schemeClr val="bg1"/>
                </a:solidFill>
                <a:effectLst/>
                <a:latin typeface="Arial Unicode MS"/>
              </a:rPr>
              <a:t>, country(</a:t>
            </a:r>
            <a:r>
              <a:rPr kumimoji="0" lang="en-US" altLang="en-US" sz="2400" b="0" i="0" u="none" strike="noStrike" cap="none" normalizeH="0" baseline="0" dirty="0" err="1">
                <a:ln>
                  <a:noFill/>
                </a:ln>
                <a:solidFill>
                  <a:schemeClr val="bg1"/>
                </a:solidFill>
                <a:effectLst/>
                <a:latin typeface="Arial Unicode MS"/>
              </a:rPr>
              <a:t>ago;bdi;chi;dnk;esp</a:t>
            </a:r>
            <a:r>
              <a:rPr kumimoji="0" lang="en-US" altLang="en-US" sz="2400" b="0" i="0" u="none" strike="noStrike" cap="none" normalizeH="0" baseline="0" dirty="0">
                <a:ln>
                  <a:noFill/>
                </a:ln>
                <a:solidFill>
                  <a:schemeClr val="bg1"/>
                </a:solidFill>
                <a:effectLst/>
                <a:latin typeface="Arial Unicode MS"/>
              </a:rPr>
              <a:t>) indicator(sp.pop.0610.fe.un) /// </a:t>
            </a:r>
            <a:br>
              <a:rPr kumimoji="0" lang="en-US" altLang="en-US" sz="2400" b="0" i="0" u="none" strike="noStrike" cap="none" normalizeH="0" baseline="0" dirty="0">
                <a:ln>
                  <a:noFill/>
                </a:ln>
                <a:solidFill>
                  <a:schemeClr val="bg1"/>
                </a:solidFill>
                <a:effectLst/>
                <a:latin typeface="Arial Unicode MS"/>
              </a:rPr>
            </a:br>
            <a:r>
              <a:rPr kumimoji="0" lang="en-US" altLang="en-US" sz="2400" b="0" i="0" u="none" strike="noStrike" cap="none" normalizeH="0" baseline="0" dirty="0">
                <a:ln>
                  <a:noFill/>
                </a:ln>
                <a:solidFill>
                  <a:schemeClr val="bg1"/>
                </a:solidFill>
                <a:effectLst/>
                <a:latin typeface="Arial Unicode MS"/>
              </a:rPr>
              <a:t>&gt; year(2000:2010) clear long </a:t>
            </a:r>
            <a:endParaRPr kumimoji="0" lang="en-US" altLang="en-US" sz="48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2596265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D4FFB-B44E-05A2-816C-4445B804DC50}"/>
              </a:ext>
            </a:extLst>
          </p:cNvPr>
          <p:cNvSpPr>
            <a:spLocks noGrp="1"/>
          </p:cNvSpPr>
          <p:nvPr>
            <p:ph type="title"/>
          </p:nvPr>
        </p:nvSpPr>
        <p:spPr/>
        <p:txBody>
          <a:bodyPr/>
          <a:lstStyle/>
          <a:p>
            <a:r>
              <a:rPr lang="en-US" dirty="0"/>
              <a:t>API or Bulk Download</a:t>
            </a:r>
          </a:p>
        </p:txBody>
      </p:sp>
      <p:sp>
        <p:nvSpPr>
          <p:cNvPr id="3" name="Content Placeholder 2">
            <a:extLst>
              <a:ext uri="{FF2B5EF4-FFF2-40B4-BE49-F238E27FC236}">
                <a16:creationId xmlns:a16="http://schemas.microsoft.com/office/drawing/2014/main" id="{3D844373-E8ED-1209-8FA8-5216F9089A7E}"/>
              </a:ext>
            </a:extLst>
          </p:cNvPr>
          <p:cNvSpPr>
            <a:spLocks noGrp="1"/>
          </p:cNvSpPr>
          <p:nvPr>
            <p:ph sz="half" idx="1"/>
          </p:nvPr>
        </p:nvSpPr>
        <p:spPr/>
        <p:txBody>
          <a:bodyPr/>
          <a:lstStyle/>
          <a:p>
            <a:r>
              <a:rPr lang="en-US" dirty="0"/>
              <a:t>IPUMS (beta)</a:t>
            </a:r>
          </a:p>
        </p:txBody>
      </p:sp>
      <p:pic>
        <p:nvPicPr>
          <p:cNvPr id="8" name="Content Placeholder 7">
            <a:extLst>
              <a:ext uri="{FF2B5EF4-FFF2-40B4-BE49-F238E27FC236}">
                <a16:creationId xmlns:a16="http://schemas.microsoft.com/office/drawing/2014/main" id="{D79DFB73-3A71-170A-68A3-82E6005E8727}"/>
              </a:ext>
            </a:extLst>
          </p:cNvPr>
          <p:cNvPicPr>
            <a:picLocks noGrp="1" noChangeAspect="1"/>
          </p:cNvPicPr>
          <p:nvPr>
            <p:ph sz="half" idx="2"/>
          </p:nvPr>
        </p:nvPicPr>
        <p:blipFill>
          <a:blip r:embed="rId2"/>
          <a:stretch>
            <a:fillRect/>
          </a:stretch>
        </p:blipFill>
        <p:spPr>
          <a:xfrm>
            <a:off x="1733384" y="2544612"/>
            <a:ext cx="9262607" cy="5151063"/>
          </a:xfrm>
        </p:spPr>
      </p:pic>
    </p:spTree>
    <p:extLst>
      <p:ext uri="{BB962C8B-B14F-4D97-AF65-F5344CB8AC3E}">
        <p14:creationId xmlns:p14="http://schemas.microsoft.com/office/powerpoint/2010/main" val="10806729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DA95A0D-BF28-7160-F349-7F99703DEB5A}"/>
              </a:ext>
            </a:extLst>
          </p:cNvPr>
          <p:cNvSpPr>
            <a:spLocks noGrp="1"/>
          </p:cNvSpPr>
          <p:nvPr>
            <p:ph type="title"/>
          </p:nvPr>
        </p:nvSpPr>
        <p:spPr/>
        <p:txBody>
          <a:bodyPr/>
          <a:lstStyle/>
          <a:p>
            <a:r>
              <a:rPr lang="en-US" dirty="0"/>
              <a:t>2. Keeping track of data:</a:t>
            </a:r>
          </a:p>
        </p:txBody>
      </p:sp>
      <p:sp>
        <p:nvSpPr>
          <p:cNvPr id="2" name="Content Placeholder 1">
            <a:extLst>
              <a:ext uri="{FF2B5EF4-FFF2-40B4-BE49-F238E27FC236}">
                <a16:creationId xmlns:a16="http://schemas.microsoft.com/office/drawing/2014/main" id="{1685D577-2E79-8276-E4D8-03388B0012A3}"/>
              </a:ext>
            </a:extLst>
          </p:cNvPr>
          <p:cNvSpPr>
            <a:spLocks noGrp="1"/>
          </p:cNvSpPr>
          <p:nvPr>
            <p:ph idx="1"/>
          </p:nvPr>
        </p:nvSpPr>
        <p:spPr/>
        <p:txBody>
          <a:bodyPr>
            <a:normAutofit/>
          </a:bodyPr>
          <a:lstStyle/>
          <a:p>
            <a:pPr marL="0" indent="0" algn="ctr">
              <a:buNone/>
            </a:pPr>
            <a:r>
              <a:rPr lang="en-US" sz="6600" dirty="0"/>
              <a:t>Don’t forget to check the TERMS of USE!</a:t>
            </a:r>
          </a:p>
        </p:txBody>
      </p:sp>
    </p:spTree>
    <p:extLst>
      <p:ext uri="{BB962C8B-B14F-4D97-AF65-F5344CB8AC3E}">
        <p14:creationId xmlns:p14="http://schemas.microsoft.com/office/powerpoint/2010/main" val="201233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55E6-13A5-EB2D-5656-2E8ED1CB8273}"/>
              </a:ext>
            </a:extLst>
          </p:cNvPr>
          <p:cNvSpPr>
            <a:spLocks noGrp="1"/>
          </p:cNvSpPr>
          <p:nvPr>
            <p:ph type="title"/>
          </p:nvPr>
        </p:nvSpPr>
        <p:spPr/>
        <p:txBody>
          <a:bodyPr/>
          <a:lstStyle/>
          <a:p>
            <a:r>
              <a:rPr lang="en-US" dirty="0"/>
              <a:t>Observation 4</a:t>
            </a:r>
          </a:p>
        </p:txBody>
      </p:sp>
      <p:sp>
        <p:nvSpPr>
          <p:cNvPr id="3" name="Content Placeholder 2">
            <a:extLst>
              <a:ext uri="{FF2B5EF4-FFF2-40B4-BE49-F238E27FC236}">
                <a16:creationId xmlns:a16="http://schemas.microsoft.com/office/drawing/2014/main" id="{B900F52B-0A3A-820F-84BC-FF8598E875D7}"/>
              </a:ext>
            </a:extLst>
          </p:cNvPr>
          <p:cNvSpPr>
            <a:spLocks noGrp="1"/>
          </p:cNvSpPr>
          <p:nvPr>
            <p:ph idx="1"/>
          </p:nvPr>
        </p:nvSpPr>
        <p:spPr/>
        <p:txBody>
          <a:bodyPr>
            <a:normAutofit/>
          </a:bodyPr>
          <a:lstStyle/>
          <a:p>
            <a:pPr marL="0" indent="0" algn="ctr">
              <a:buNone/>
            </a:pPr>
            <a:r>
              <a:rPr lang="en-US" sz="5400" dirty="0"/>
              <a:t>(Academic) </a:t>
            </a:r>
            <a:br>
              <a:rPr lang="en-US" sz="5400" dirty="0"/>
            </a:br>
            <a:r>
              <a:rPr lang="en-US" sz="5400" dirty="0"/>
              <a:t>Social scientists </a:t>
            </a:r>
            <a:br>
              <a:rPr lang="en-US" sz="5400" dirty="0"/>
            </a:br>
            <a:r>
              <a:rPr lang="en-US" sz="5400" dirty="0"/>
              <a:t>do not read</a:t>
            </a:r>
            <a:br>
              <a:rPr lang="en-US" sz="5400" dirty="0"/>
            </a:br>
            <a:r>
              <a:rPr lang="en-US" sz="5400" dirty="0"/>
              <a:t>the terms of use</a:t>
            </a:r>
          </a:p>
        </p:txBody>
      </p:sp>
    </p:spTree>
    <p:extLst>
      <p:ext uri="{BB962C8B-B14F-4D97-AF65-F5344CB8AC3E}">
        <p14:creationId xmlns:p14="http://schemas.microsoft.com/office/powerpoint/2010/main" val="41291655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DA95A0D-BF28-7160-F349-7F99703DEB5A}"/>
              </a:ext>
            </a:extLst>
          </p:cNvPr>
          <p:cNvSpPr>
            <a:spLocks noGrp="1"/>
          </p:cNvSpPr>
          <p:nvPr>
            <p:ph type="title"/>
          </p:nvPr>
        </p:nvSpPr>
        <p:spPr/>
        <p:txBody>
          <a:bodyPr/>
          <a:lstStyle/>
          <a:p>
            <a:r>
              <a:rPr lang="en-US" dirty="0"/>
              <a:t>Because you may not be able to provide others with a copy of the data (legally)…</a:t>
            </a:r>
          </a:p>
        </p:txBody>
      </p:sp>
    </p:spTree>
    <p:extLst>
      <p:ext uri="{BB962C8B-B14F-4D97-AF65-F5344CB8AC3E}">
        <p14:creationId xmlns:p14="http://schemas.microsoft.com/office/powerpoint/2010/main" val="29908804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spTree>
    <p:extLst>
      <p:ext uri="{BB962C8B-B14F-4D97-AF65-F5344CB8AC3E}">
        <p14:creationId xmlns:p14="http://schemas.microsoft.com/office/powerpoint/2010/main" val="22083142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8BEE5-21C9-3EBC-54CF-3528EF38706D}"/>
              </a:ext>
            </a:extLst>
          </p:cNvPr>
          <p:cNvSpPr>
            <a:spLocks noGrp="1"/>
          </p:cNvSpPr>
          <p:nvPr>
            <p:ph type="title"/>
          </p:nvPr>
        </p:nvSpPr>
        <p:spPr/>
        <p:txBody>
          <a:bodyPr/>
          <a:lstStyle/>
          <a:p>
            <a:r>
              <a:rPr lang="en-US" dirty="0"/>
              <a:t>For institutions</a:t>
            </a:r>
          </a:p>
        </p:txBody>
      </p:sp>
      <p:sp>
        <p:nvSpPr>
          <p:cNvPr id="3" name="Content Placeholder 2">
            <a:extLst>
              <a:ext uri="{FF2B5EF4-FFF2-40B4-BE49-F238E27FC236}">
                <a16:creationId xmlns:a16="http://schemas.microsoft.com/office/drawing/2014/main" id="{F352FA78-C376-1EAE-31B1-CCECBEFAF0E2}"/>
              </a:ext>
            </a:extLst>
          </p:cNvPr>
          <p:cNvSpPr>
            <a:spLocks noGrp="1"/>
          </p:cNvSpPr>
          <p:nvPr>
            <p:ph idx="1"/>
          </p:nvPr>
        </p:nvSpPr>
        <p:spPr/>
        <p:txBody>
          <a:bodyPr/>
          <a:lstStyle/>
          <a:p>
            <a:pPr marL="0" indent="0">
              <a:buNone/>
            </a:pPr>
            <a:r>
              <a:rPr lang="en-US" i="1" dirty="0"/>
              <a:t>(departments, schools, libraries, IT, universities)</a:t>
            </a:r>
          </a:p>
          <a:p>
            <a:pPr marL="514350" indent="-514350">
              <a:buFont typeface="+mj-lt"/>
              <a:buAutoNum type="arabicPeriod"/>
            </a:pPr>
            <a:r>
              <a:rPr lang="en-US" dirty="0"/>
              <a:t>Offer training in adapted tools</a:t>
            </a:r>
          </a:p>
          <a:p>
            <a:pPr marL="514350" indent="-514350">
              <a:buFont typeface="+mj-lt"/>
              <a:buAutoNum type="arabicPeriod"/>
            </a:pPr>
            <a:r>
              <a:rPr lang="en-US" dirty="0"/>
              <a:t>Highlight appropriate community or university sites</a:t>
            </a:r>
          </a:p>
          <a:p>
            <a:pPr marL="514350" indent="-514350">
              <a:buFont typeface="+mj-lt"/>
              <a:buAutoNum type="arabicPeriod"/>
            </a:pPr>
            <a:r>
              <a:rPr lang="en-US" dirty="0"/>
              <a:t>Provide streamlined access to some frequently used (open/commercial) </a:t>
            </a:r>
            <a:r>
              <a:rPr lang="en-US" dirty="0" smtClean="0"/>
              <a:t>tools</a:t>
            </a:r>
          </a:p>
          <a:p>
            <a:pPr marL="514350" indent="-514350">
              <a:buFont typeface="+mj-lt"/>
              <a:buAutoNum type="arabicPeriod"/>
            </a:pPr>
            <a:r>
              <a:rPr lang="en-US" dirty="0" smtClean="0"/>
              <a:t>Advocate (more strongly) for use of existing support </a:t>
            </a:r>
            <a:br>
              <a:rPr lang="en-US" dirty="0" smtClean="0"/>
            </a:br>
            <a:r>
              <a:rPr lang="en-US" sz="1800" i="1" dirty="0" smtClean="0"/>
              <a:t>(for instance, depositing and documenting data)</a:t>
            </a:r>
            <a:endParaRPr lang="en-US" i="1" dirty="0"/>
          </a:p>
        </p:txBody>
      </p:sp>
    </p:spTree>
    <p:extLst>
      <p:ext uri="{BB962C8B-B14F-4D97-AF65-F5344CB8AC3E}">
        <p14:creationId xmlns:p14="http://schemas.microsoft.com/office/powerpoint/2010/main" val="6684243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pic>
        <p:nvPicPr>
          <p:cNvPr id="3" name="Picture 2"/>
          <p:cNvPicPr>
            <a:picLocks noChangeAspect="1"/>
          </p:cNvPicPr>
          <p:nvPr/>
        </p:nvPicPr>
        <p:blipFill>
          <a:blip r:embed="rId3"/>
          <a:stretch>
            <a:fillRect/>
          </a:stretch>
        </p:blipFill>
        <p:spPr>
          <a:xfrm>
            <a:off x="2780723" y="3597275"/>
            <a:ext cx="6057900" cy="1085850"/>
          </a:xfrm>
          <a:prstGeom prst="rect">
            <a:avLst/>
          </a:prstGeom>
          <a:ln w="38100">
            <a:solidFill>
              <a:srgbClr val="C00000"/>
            </a:solidFill>
          </a:ln>
          <a:effectLst>
            <a:outerShdw blurRad="50800" dist="127000" dir="2700000" algn="tl" rotWithShape="0">
              <a:prstClr val="black">
                <a:alpha val="40000"/>
              </a:prstClr>
            </a:outerShdw>
          </a:effectLst>
        </p:spPr>
      </p:pic>
      <p:pic>
        <p:nvPicPr>
          <p:cNvPr id="5" name="Picture 4"/>
          <p:cNvPicPr>
            <a:picLocks noChangeAspect="1"/>
          </p:cNvPicPr>
          <p:nvPr/>
        </p:nvPicPr>
        <p:blipFill>
          <a:blip r:embed="rId4"/>
          <a:stretch>
            <a:fillRect/>
          </a:stretch>
        </p:blipFill>
        <p:spPr>
          <a:xfrm>
            <a:off x="1125434" y="1532289"/>
            <a:ext cx="9627095" cy="615982"/>
          </a:xfrm>
          <a:prstGeom prst="rect">
            <a:avLst/>
          </a:prstGeom>
        </p:spPr>
      </p:pic>
    </p:spTree>
    <p:extLst>
      <p:ext uri="{BB962C8B-B14F-4D97-AF65-F5344CB8AC3E}">
        <p14:creationId xmlns:p14="http://schemas.microsoft.com/office/powerpoint/2010/main" val="40300938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publisher-new!</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pic>
        <p:nvPicPr>
          <p:cNvPr id="5" name="Picture 4"/>
          <p:cNvPicPr>
            <a:picLocks noChangeAspect="1"/>
          </p:cNvPicPr>
          <p:nvPr/>
        </p:nvPicPr>
        <p:blipFill>
          <a:blip r:embed="rId3"/>
          <a:stretch>
            <a:fillRect/>
          </a:stretch>
        </p:blipFill>
        <p:spPr>
          <a:xfrm>
            <a:off x="2266227" y="3800475"/>
            <a:ext cx="7400925" cy="1085850"/>
          </a:xfrm>
          <a:prstGeom prst="rect">
            <a:avLst/>
          </a:prstGeom>
          <a:ln w="34925">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289644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Rights to </a:t>
            </a:r>
            <a:r>
              <a:rPr lang="en-US" b="1" u="sng" dirty="0"/>
              <a:t>use</a:t>
            </a:r>
            <a:r>
              <a:rPr lang="en-US" dirty="0"/>
              <a:t> data</a:t>
            </a:r>
          </a:p>
        </p:txBody>
      </p:sp>
      <p:sp>
        <p:nvSpPr>
          <p:cNvPr id="3" name="Content Placeholder 2"/>
          <p:cNvSpPr>
            <a:spLocks noGrp="1"/>
          </p:cNvSpPr>
          <p:nvPr>
            <p:ph idx="1"/>
          </p:nvPr>
        </p:nvSpPr>
        <p:spPr/>
        <p:txBody>
          <a:bodyPr/>
          <a:lstStyle/>
          <a:p>
            <a:r>
              <a:rPr lang="en-US" dirty="0"/>
              <a:t>You browsed a website</a:t>
            </a:r>
          </a:p>
          <a:p>
            <a:r>
              <a:rPr lang="en-US" dirty="0"/>
              <a:t>You purchased the data</a:t>
            </a:r>
          </a:p>
          <a:p>
            <a:r>
              <a:rPr lang="en-US" dirty="0"/>
              <a:t>You signed a data use agreement</a:t>
            </a:r>
          </a:p>
          <a:p>
            <a:r>
              <a:rPr lang="en-US" dirty="0"/>
              <a:t>You created the data (lab experiment)</a:t>
            </a:r>
          </a:p>
          <a:p>
            <a:r>
              <a:rPr lang="en-US" dirty="0"/>
              <a:t>You had survey respondents consent to use (IRB approval!)</a:t>
            </a:r>
          </a:p>
        </p:txBody>
      </p:sp>
    </p:spTree>
    <p:extLst>
      <p:ext uri="{BB962C8B-B14F-4D97-AF65-F5344CB8AC3E}">
        <p14:creationId xmlns:p14="http://schemas.microsoft.com/office/powerpoint/2010/main" val="23492506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Rights to </a:t>
            </a:r>
            <a:r>
              <a:rPr lang="en-US" b="1" u="sng" dirty="0"/>
              <a:t>distribute</a:t>
            </a:r>
            <a:r>
              <a:rPr lang="en-US" dirty="0"/>
              <a:t> the data</a:t>
            </a:r>
          </a:p>
        </p:txBody>
      </p:sp>
      <p:sp>
        <p:nvSpPr>
          <p:cNvPr id="3" name="Content Placeholder 2"/>
          <p:cNvSpPr>
            <a:spLocks noGrp="1"/>
          </p:cNvSpPr>
          <p:nvPr>
            <p:ph idx="1"/>
          </p:nvPr>
        </p:nvSpPr>
        <p:spPr/>
        <p:txBody>
          <a:bodyPr/>
          <a:lstStyle/>
          <a:p>
            <a:r>
              <a:rPr lang="en-US" dirty="0"/>
              <a:t>If you created the data, you decide.</a:t>
            </a:r>
          </a:p>
          <a:p>
            <a:r>
              <a:rPr lang="en-US" dirty="0"/>
              <a:t>If you got it from somewhere else:</a:t>
            </a:r>
          </a:p>
          <a:p>
            <a:endParaRPr lang="en-US" dirty="0"/>
          </a:p>
          <a:p>
            <a:pPr marL="0" indent="0">
              <a:buNone/>
            </a:pPr>
            <a:r>
              <a:rPr lang="en-US" dirty="0"/>
              <a:t>READ THE TERMS OF USE / DATA USE AGREEMENT / CLICK-THROUGH / ETC.</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842004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4" name="Content Placeholder 3"/>
          <p:cNvPicPr>
            <a:picLocks noGrp="1" noChangeAspect="1"/>
          </p:cNvPicPr>
          <p:nvPr>
            <p:ph idx="1"/>
          </p:nvPr>
        </p:nvPicPr>
        <p:blipFill>
          <a:blip r:embed="rId2"/>
          <a:stretch>
            <a:fillRect/>
          </a:stretch>
        </p:blipFill>
        <p:spPr>
          <a:xfrm>
            <a:off x="2473779" y="1479363"/>
            <a:ext cx="7111895" cy="6458818"/>
          </a:xfrm>
          <a:prstGeom prst="rect">
            <a:avLst/>
          </a:prstGeom>
        </p:spPr>
      </p:pic>
      <p:pic>
        <p:nvPicPr>
          <p:cNvPr id="5" name="Picture 4"/>
          <p:cNvPicPr>
            <a:picLocks noChangeAspect="1"/>
          </p:cNvPicPr>
          <p:nvPr/>
        </p:nvPicPr>
        <p:blipFill>
          <a:blip r:embed="rId3"/>
          <a:stretch>
            <a:fillRect/>
          </a:stretch>
        </p:blipFill>
        <p:spPr>
          <a:xfrm>
            <a:off x="1924050" y="2524805"/>
            <a:ext cx="8801100" cy="24288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652998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7" name="Content Placeholder 6"/>
          <p:cNvPicPr>
            <a:picLocks noGrp="1" noChangeAspect="1"/>
          </p:cNvPicPr>
          <p:nvPr>
            <p:ph idx="1"/>
          </p:nvPr>
        </p:nvPicPr>
        <p:blipFill>
          <a:blip r:embed="rId2"/>
          <a:stretch>
            <a:fillRect/>
          </a:stretch>
        </p:blipFill>
        <p:spPr>
          <a:xfrm>
            <a:off x="2555422" y="1298155"/>
            <a:ext cx="6121431" cy="5823598"/>
          </a:xfrm>
          <a:prstGeom prst="rect">
            <a:avLst/>
          </a:prstGeom>
        </p:spPr>
      </p:pic>
      <p:pic>
        <p:nvPicPr>
          <p:cNvPr id="8" name="Picture 7"/>
          <p:cNvPicPr>
            <a:picLocks noChangeAspect="1"/>
          </p:cNvPicPr>
          <p:nvPr/>
        </p:nvPicPr>
        <p:blipFill>
          <a:blip r:embed="rId3"/>
          <a:stretch>
            <a:fillRect/>
          </a:stretch>
        </p:blipFill>
        <p:spPr>
          <a:xfrm>
            <a:off x="1876425" y="2466975"/>
            <a:ext cx="8439150" cy="1924050"/>
          </a:xfrm>
          <a:prstGeom prst="rect">
            <a:avLst/>
          </a:prstGeom>
          <a:ln>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3047697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we check them!</a:t>
            </a:r>
          </a:p>
        </p:txBody>
      </p:sp>
      <p:pic>
        <p:nvPicPr>
          <p:cNvPr id="5" name="Content Placeholder 4"/>
          <p:cNvPicPr>
            <a:picLocks noGrp="1" noChangeAspect="1"/>
          </p:cNvPicPr>
          <p:nvPr>
            <p:ph sz="half" idx="1"/>
          </p:nvPr>
        </p:nvPicPr>
        <p:blipFill>
          <a:blip r:embed="rId2"/>
          <a:stretch>
            <a:fillRect/>
          </a:stretch>
        </p:blipFill>
        <p:spPr>
          <a:xfrm>
            <a:off x="1384288" y="1825625"/>
            <a:ext cx="4089424" cy="4351338"/>
          </a:xfrm>
          <a:prstGeom prst="rect">
            <a:avLst/>
          </a:prstGeom>
        </p:spPr>
      </p:pic>
      <p:sp>
        <p:nvSpPr>
          <p:cNvPr id="4" name="Content Placeholder 3"/>
          <p:cNvSpPr>
            <a:spLocks noGrp="1"/>
          </p:cNvSpPr>
          <p:nvPr>
            <p:ph sz="half" idx="2"/>
          </p:nvPr>
        </p:nvSpPr>
        <p:spPr/>
        <p:txBody>
          <a:bodyPr>
            <a:normAutofit/>
          </a:bodyPr>
          <a:lstStyle/>
          <a:p>
            <a:r>
              <a:rPr lang="en-US" dirty="0"/>
              <a:t>What does the site say?</a:t>
            </a:r>
          </a:p>
          <a:p>
            <a:pPr marL="0" indent="0">
              <a:buNone/>
            </a:pPr>
            <a:r>
              <a:rPr lang="en-US" sz="1600" dirty="0">
                <a:solidFill>
                  <a:schemeClr val="accent5"/>
                </a:solidFill>
              </a:rPr>
              <a:t>Please use the following citation when referring to this file in the different versions:</a:t>
            </a:r>
            <a:br>
              <a:rPr lang="en-US" sz="1600" dirty="0">
                <a:solidFill>
                  <a:schemeClr val="accent5"/>
                </a:solidFill>
              </a:rPr>
            </a:br>
            <a:r>
              <a:rPr lang="en-US" sz="1600" dirty="0" err="1">
                <a:solidFill>
                  <a:schemeClr val="accent5"/>
                </a:solidFill>
              </a:rPr>
              <a:t>Inglehart</a:t>
            </a:r>
            <a:r>
              <a:rPr lang="en-US" sz="1600" dirty="0">
                <a:solidFill>
                  <a:schemeClr val="accent5"/>
                </a:solidFill>
              </a:rPr>
              <a:t>, R., C. </a:t>
            </a:r>
            <a:r>
              <a:rPr lang="en-US" sz="1600" dirty="0" err="1">
                <a:solidFill>
                  <a:schemeClr val="accent5"/>
                </a:solidFill>
              </a:rPr>
              <a:t>Haerpfer</a:t>
            </a:r>
            <a:r>
              <a:rPr lang="en-US" sz="1600" dirty="0">
                <a:solidFill>
                  <a:schemeClr val="accent5"/>
                </a:solidFill>
              </a:rPr>
              <a:t>, A. Moreno, C. </a:t>
            </a:r>
            <a:r>
              <a:rPr lang="en-US" sz="1600" dirty="0" err="1">
                <a:solidFill>
                  <a:schemeClr val="accent5"/>
                </a:solidFill>
              </a:rPr>
              <a:t>Welzel</a:t>
            </a:r>
            <a:r>
              <a:rPr lang="en-US" sz="1600" dirty="0">
                <a:solidFill>
                  <a:schemeClr val="accent5"/>
                </a:solidFill>
              </a:rPr>
              <a:t>, K. </a:t>
            </a:r>
            <a:r>
              <a:rPr lang="en-US" sz="1600" dirty="0" err="1">
                <a:solidFill>
                  <a:schemeClr val="accent5"/>
                </a:solidFill>
              </a:rPr>
              <a:t>Kizilova</a:t>
            </a:r>
            <a:r>
              <a:rPr lang="en-US" sz="1600" dirty="0">
                <a:solidFill>
                  <a:schemeClr val="accent5"/>
                </a:solidFill>
              </a:rPr>
              <a:t>, J. </a:t>
            </a:r>
            <a:r>
              <a:rPr lang="en-US" sz="1600" dirty="0" err="1">
                <a:solidFill>
                  <a:schemeClr val="accent5"/>
                </a:solidFill>
              </a:rPr>
              <a:t>Diez</a:t>
            </a:r>
            <a:r>
              <a:rPr lang="en-US" sz="1600" dirty="0">
                <a:solidFill>
                  <a:schemeClr val="accent5"/>
                </a:solidFill>
              </a:rPr>
              <a:t>-Medrano, M. Lagos, P. Norris, E. </a:t>
            </a:r>
            <a:r>
              <a:rPr lang="en-US" sz="1600" dirty="0" err="1">
                <a:solidFill>
                  <a:schemeClr val="accent5"/>
                </a:solidFill>
              </a:rPr>
              <a:t>Ponarin</a:t>
            </a:r>
            <a:r>
              <a:rPr lang="en-US" sz="1600" dirty="0">
                <a:solidFill>
                  <a:schemeClr val="accent5"/>
                </a:solidFill>
              </a:rPr>
              <a:t> &amp; B. </a:t>
            </a:r>
            <a:r>
              <a:rPr lang="en-US" sz="1600" dirty="0" err="1">
                <a:solidFill>
                  <a:schemeClr val="accent5"/>
                </a:solidFill>
              </a:rPr>
              <a:t>Puranen</a:t>
            </a:r>
            <a:r>
              <a:rPr lang="en-US" sz="1600" dirty="0">
                <a:solidFill>
                  <a:schemeClr val="accent5"/>
                </a:solidFill>
              </a:rPr>
              <a:t> et al. (eds.). 2014. World Values Survey: Round Six - Country-Pooled </a:t>
            </a:r>
            <a:r>
              <a:rPr lang="en-US" sz="1600" dirty="0" err="1">
                <a:solidFill>
                  <a:schemeClr val="accent5"/>
                </a:solidFill>
              </a:rPr>
              <a:t>Datafile</a:t>
            </a:r>
            <a:r>
              <a:rPr lang="en-US" sz="1600" dirty="0">
                <a:solidFill>
                  <a:schemeClr val="accent5"/>
                </a:solidFill>
              </a:rPr>
              <a:t> Version: </a:t>
            </a:r>
            <a:r>
              <a:rPr lang="en-US" sz="1600" dirty="0">
                <a:solidFill>
                  <a:schemeClr val="accent5"/>
                </a:solidFill>
                <a:hlinkClick r:id="rId3"/>
              </a:rPr>
              <a:t>www.worldvaluessurvey.org/WVSDocumentationWV6.jsp</a:t>
            </a:r>
            <a:r>
              <a:rPr lang="en-US" sz="1600" dirty="0">
                <a:solidFill>
                  <a:schemeClr val="accent5"/>
                </a:solidFill>
              </a:rPr>
              <a:t>. Madrid: JD Systems Institute.</a:t>
            </a:r>
          </a:p>
          <a:p>
            <a:r>
              <a:rPr lang="en-US" dirty="0"/>
              <a:t>Is that in the README / Paper/ Appendix?</a:t>
            </a:r>
          </a:p>
          <a:p>
            <a:r>
              <a:rPr lang="en-US" dirty="0"/>
              <a:t>Are all the conditions met/described?</a:t>
            </a:r>
          </a:p>
          <a:p>
            <a:endParaRPr lang="en-US" dirty="0"/>
          </a:p>
        </p:txBody>
      </p:sp>
      <p:sp>
        <p:nvSpPr>
          <p:cNvPr id="6" name="Oval 5"/>
          <p:cNvSpPr/>
          <p:nvPr/>
        </p:nvSpPr>
        <p:spPr>
          <a:xfrm>
            <a:off x="1094014" y="5510893"/>
            <a:ext cx="2906486" cy="666070"/>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9599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0691E7-BBE0-2EAB-AA30-E77BA8018756}"/>
              </a:ext>
            </a:extLst>
          </p:cNvPr>
          <p:cNvSpPr>
            <a:spLocks noGrp="1"/>
          </p:cNvSpPr>
          <p:nvPr>
            <p:ph type="title"/>
          </p:nvPr>
        </p:nvSpPr>
        <p:spPr/>
        <p:txBody>
          <a:bodyPr/>
          <a:lstStyle/>
          <a:p>
            <a:r>
              <a:rPr lang="en-US" dirty="0"/>
              <a:t>Solution 2: Data Provenance</a:t>
            </a:r>
          </a:p>
        </p:txBody>
      </p:sp>
      <p:sp>
        <p:nvSpPr>
          <p:cNvPr id="6" name="Content Placeholder 5">
            <a:extLst>
              <a:ext uri="{FF2B5EF4-FFF2-40B4-BE49-F238E27FC236}">
                <a16:creationId xmlns:a16="http://schemas.microsoft.com/office/drawing/2014/main" id="{78B5BACD-209B-A21B-E127-3C574D0BE099}"/>
              </a:ext>
            </a:extLst>
          </p:cNvPr>
          <p:cNvSpPr>
            <a:spLocks noGrp="1"/>
          </p:cNvSpPr>
          <p:nvPr>
            <p:ph idx="1"/>
          </p:nvPr>
        </p:nvSpPr>
        <p:spPr/>
        <p:txBody>
          <a:bodyPr/>
          <a:lstStyle/>
          <a:p>
            <a:r>
              <a:rPr lang="en-US" sz="5400" dirty="0"/>
              <a:t>Keep detailed notes</a:t>
            </a:r>
          </a:p>
          <a:p>
            <a:r>
              <a:rPr lang="en-US" sz="5400" dirty="0"/>
              <a:t>script as much as possible</a:t>
            </a:r>
          </a:p>
          <a:p>
            <a:r>
              <a:rPr lang="en-US" sz="4400" dirty="0"/>
              <a:t>(also: Use the Social Science Data Editors’ template README)</a:t>
            </a:r>
          </a:p>
        </p:txBody>
      </p:sp>
    </p:spTree>
    <p:extLst>
      <p:ext uri="{BB962C8B-B14F-4D97-AF65-F5344CB8AC3E}">
        <p14:creationId xmlns:p14="http://schemas.microsoft.com/office/powerpoint/2010/main" val="39103385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dirty="0"/>
              <a:t>Keeping track: </a:t>
            </a:r>
            <a:r>
              <a:rPr lang="en-US" b="1" dirty="0"/>
              <a:t>Students and Researchers</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lstStyle/>
          <a:p>
            <a:pPr marL="514350" indent="-514350">
              <a:buFont typeface="+mj-lt"/>
              <a:buAutoNum type="arabicPeriod"/>
            </a:pPr>
            <a:r>
              <a:rPr lang="en-US" dirty="0"/>
              <a:t>Computational empathy</a:t>
            </a:r>
            <a:br>
              <a:rPr lang="en-US" dirty="0"/>
            </a:br>
            <a:r>
              <a:rPr lang="en-US" sz="2000" i="1" dirty="0"/>
              <a:t>Consider the next person to run the analysis, and don’t assume too much</a:t>
            </a:r>
          </a:p>
          <a:p>
            <a:pPr marL="514350" indent="-514350">
              <a:buFont typeface="+mj-lt"/>
              <a:buAutoNum type="arabicPeriod"/>
            </a:pPr>
            <a:r>
              <a:rPr lang="en-US" dirty="0"/>
              <a:t>Track data (provenance)</a:t>
            </a:r>
            <a:br>
              <a:rPr lang="en-US" dirty="0"/>
            </a:br>
            <a:r>
              <a:rPr lang="en-US" sz="2000" i="1" dirty="0"/>
              <a:t>even when using API, especially when manually downloading, keep in mind what the next downloader may see/find/receive, terms of use</a:t>
            </a:r>
            <a:endParaRPr lang="en-US" i="1" dirty="0"/>
          </a:p>
          <a:p>
            <a:pPr marL="0" indent="0">
              <a:buNone/>
            </a:pPr>
            <a:endParaRPr lang="en-US"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4961975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50920" y="1582824"/>
            <a:ext cx="11860567" cy="2800767"/>
          </a:xfrm>
          <a:prstGeom prst="rect">
            <a:avLst/>
          </a:prstGeom>
          <a:noFill/>
        </p:spPr>
        <p:txBody>
          <a:bodyPr wrap="square" rtlCol="0">
            <a:spAutoFit/>
          </a:bodyPr>
          <a:lstStyle/>
          <a:p>
            <a:pPr algn="ctr"/>
            <a:r>
              <a:rPr lang="en-US" sz="8800" dirty="0">
                <a:solidFill>
                  <a:schemeClr val="bg1"/>
                </a:solidFill>
              </a:rPr>
              <a:t>Coding for Reproducibility</a:t>
            </a:r>
            <a:endParaRPr lang="en-US" dirty="0">
              <a:solidFill>
                <a:schemeClr val="bg1"/>
              </a:solidFill>
            </a:endParaRPr>
          </a:p>
        </p:txBody>
      </p:sp>
    </p:spTree>
    <p:extLst>
      <p:ext uri="{BB962C8B-B14F-4D97-AF65-F5344CB8AC3E}">
        <p14:creationId xmlns:p14="http://schemas.microsoft.com/office/powerpoint/2010/main" val="1271138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EA4C59-FFBF-39BF-C76B-A715FF8A5D6D}"/>
              </a:ext>
            </a:extLst>
          </p:cNvPr>
          <p:cNvSpPr>
            <a:spLocks noGrp="1"/>
          </p:cNvSpPr>
          <p:nvPr>
            <p:ph type="title"/>
          </p:nvPr>
        </p:nvSpPr>
        <p:spPr/>
        <p:txBody>
          <a:bodyPr/>
          <a:lstStyle/>
          <a:p>
            <a:r>
              <a:rPr lang="en-US" dirty="0"/>
              <a:t>A bit of background</a:t>
            </a:r>
          </a:p>
        </p:txBody>
      </p:sp>
    </p:spTree>
    <p:extLst>
      <p:ext uri="{BB962C8B-B14F-4D97-AF65-F5344CB8AC3E}">
        <p14:creationId xmlns:p14="http://schemas.microsoft.com/office/powerpoint/2010/main" val="28592129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6F803-21F8-E2C5-0377-D3C541A7DFA2}"/>
              </a:ext>
            </a:extLst>
          </p:cNvPr>
          <p:cNvSpPr>
            <a:spLocks noGrp="1"/>
          </p:cNvSpPr>
          <p:nvPr>
            <p:ph type="title"/>
          </p:nvPr>
        </p:nvSpPr>
        <p:spPr/>
        <p:txBody>
          <a:bodyPr/>
          <a:lstStyle/>
          <a:p>
            <a:r>
              <a:rPr lang="en-US" dirty="0"/>
              <a:t>Lesson 1: Computational empathy</a:t>
            </a:r>
          </a:p>
        </p:txBody>
      </p:sp>
      <p:sp>
        <p:nvSpPr>
          <p:cNvPr id="3" name="Content Placeholder 2">
            <a:extLst>
              <a:ext uri="{FF2B5EF4-FFF2-40B4-BE49-F238E27FC236}">
                <a16:creationId xmlns:a16="http://schemas.microsoft.com/office/drawing/2014/main" id="{22F31799-E655-E4A6-CEC7-35C45038C39F}"/>
              </a:ext>
            </a:extLst>
          </p:cNvPr>
          <p:cNvSpPr>
            <a:spLocks noGrp="1"/>
          </p:cNvSpPr>
          <p:nvPr>
            <p:ph idx="1"/>
          </p:nvPr>
        </p:nvSpPr>
        <p:spPr>
          <a:xfrm>
            <a:off x="3466769" y="2838616"/>
            <a:ext cx="6573004" cy="3360572"/>
          </a:xfrm>
        </p:spPr>
        <p:txBody>
          <a:bodyPr>
            <a:normAutofit/>
          </a:bodyPr>
          <a:lstStyle/>
          <a:p>
            <a:pPr marL="0" indent="0">
              <a:buNone/>
            </a:pPr>
            <a:r>
              <a:rPr lang="en-US" dirty="0"/>
              <a:t>= “Pity the poor replicator”</a:t>
            </a:r>
            <a:endParaRPr lang="en-US" i="1" dirty="0"/>
          </a:p>
        </p:txBody>
      </p:sp>
    </p:spTree>
    <p:extLst>
      <p:ext uri="{BB962C8B-B14F-4D97-AF65-F5344CB8AC3E}">
        <p14:creationId xmlns:p14="http://schemas.microsoft.com/office/powerpoint/2010/main" val="39511009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Streamlining replication packages</a:t>
            </a:r>
          </a:p>
        </p:txBody>
      </p:sp>
      <p:sp>
        <p:nvSpPr>
          <p:cNvPr id="3" name="Content Placeholder 2"/>
          <p:cNvSpPr>
            <a:spLocks noGrp="1"/>
          </p:cNvSpPr>
          <p:nvPr>
            <p:ph sz="half" idx="1"/>
          </p:nvPr>
        </p:nvSpPr>
        <p:spPr/>
        <p:txBody>
          <a:bodyPr/>
          <a:lstStyle/>
          <a:p>
            <a:r>
              <a:rPr lang="en-US" dirty="0"/>
              <a:t>Master script preferred</a:t>
            </a:r>
          </a:p>
          <a:p>
            <a:pPr lvl="1"/>
            <a:r>
              <a:rPr lang="en-US" dirty="0"/>
              <a:t>Least amount of manual effort</a:t>
            </a:r>
          </a:p>
          <a:p>
            <a:r>
              <a:rPr lang="en-US" dirty="0"/>
              <a:t>No manual manipulation </a:t>
            </a:r>
          </a:p>
          <a:p>
            <a:pPr lvl="1"/>
            <a:r>
              <a:rPr lang="en-US" dirty="0"/>
              <a:t>“Change the parameter to 0.2, then run the code again”</a:t>
            </a:r>
          </a:p>
          <a:p>
            <a:r>
              <a:rPr lang="en-US" dirty="0"/>
              <a:t>No manual copying of results</a:t>
            </a:r>
          </a:p>
          <a:p>
            <a:pPr lvl="1"/>
            <a:r>
              <a:rPr lang="en-US" dirty="0"/>
              <a:t>Write out/save tables and figures using packages</a:t>
            </a:r>
          </a:p>
          <a:p>
            <a:pPr lvl="1"/>
            <a:r>
              <a:rPr lang="en-US" dirty="0"/>
              <a:t>Compute all numbers in package</a:t>
            </a:r>
          </a:p>
        </p:txBody>
      </p:sp>
      <p:sp>
        <p:nvSpPr>
          <p:cNvPr id="4" name="Content Placeholder 3"/>
          <p:cNvSpPr>
            <a:spLocks noGrp="1"/>
          </p:cNvSpPr>
          <p:nvPr>
            <p:ph sz="half" idx="2"/>
          </p:nvPr>
        </p:nvSpPr>
        <p:spPr/>
        <p:txBody>
          <a:bodyPr/>
          <a:lstStyle/>
          <a:p>
            <a:r>
              <a:rPr lang="en-US" dirty="0"/>
              <a:t>No manual install of packages</a:t>
            </a:r>
          </a:p>
          <a:p>
            <a:pPr lvl="1"/>
            <a:r>
              <a:rPr lang="en-US" dirty="0"/>
              <a:t>Use a script to create all directories, install all necessary packages/requirements/etc.</a:t>
            </a:r>
          </a:p>
          <a:p>
            <a:r>
              <a:rPr lang="en-US" dirty="0"/>
              <a:t>Clear instructions!</a:t>
            </a:r>
          </a:p>
        </p:txBody>
      </p: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896077" y="3320257"/>
            <a:ext cx="681037" cy="681037"/>
          </a:xfrm>
          <a:prstGeom prst="rect">
            <a:avLst/>
          </a:prstGeom>
        </p:spPr>
      </p:pic>
    </p:spTree>
    <p:extLst>
      <p:ext uri="{BB962C8B-B14F-4D97-AF65-F5344CB8AC3E}">
        <p14:creationId xmlns:p14="http://schemas.microsoft.com/office/powerpoint/2010/main" val="9451914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55E6-13A5-EB2D-5656-2E8ED1CB8273}"/>
              </a:ext>
            </a:extLst>
          </p:cNvPr>
          <p:cNvSpPr>
            <a:spLocks noGrp="1"/>
          </p:cNvSpPr>
          <p:nvPr>
            <p:ph type="title"/>
          </p:nvPr>
        </p:nvSpPr>
        <p:spPr/>
        <p:txBody>
          <a:bodyPr/>
          <a:lstStyle/>
          <a:p>
            <a:r>
              <a:rPr lang="en-US" dirty="0"/>
              <a:t>Observation 5</a:t>
            </a:r>
          </a:p>
        </p:txBody>
      </p:sp>
      <p:sp>
        <p:nvSpPr>
          <p:cNvPr id="3" name="Content Placeholder 2">
            <a:extLst>
              <a:ext uri="{FF2B5EF4-FFF2-40B4-BE49-F238E27FC236}">
                <a16:creationId xmlns:a16="http://schemas.microsoft.com/office/drawing/2014/main" id="{B900F52B-0A3A-820F-84BC-FF8598E875D7}"/>
              </a:ext>
            </a:extLst>
          </p:cNvPr>
          <p:cNvSpPr>
            <a:spLocks noGrp="1"/>
          </p:cNvSpPr>
          <p:nvPr>
            <p:ph idx="1"/>
          </p:nvPr>
        </p:nvSpPr>
        <p:spPr/>
        <p:txBody>
          <a:bodyPr>
            <a:normAutofit/>
          </a:bodyPr>
          <a:lstStyle/>
          <a:p>
            <a:pPr marL="0" indent="0" algn="ctr">
              <a:buNone/>
            </a:pPr>
            <a:r>
              <a:rPr lang="en-US" sz="5400" dirty="0"/>
              <a:t>(Academic) </a:t>
            </a:r>
            <a:br>
              <a:rPr lang="en-US" sz="5400" dirty="0"/>
            </a:br>
            <a:r>
              <a:rPr lang="en-US" sz="5400" dirty="0"/>
              <a:t>Social scientists </a:t>
            </a:r>
            <a:br>
              <a:rPr lang="en-US" sz="5400" dirty="0"/>
            </a:br>
            <a:r>
              <a:rPr lang="en-US" sz="5400" dirty="0"/>
              <a:t>do not read</a:t>
            </a:r>
            <a:br>
              <a:rPr lang="en-US" sz="5400" dirty="0"/>
            </a:br>
            <a:r>
              <a:rPr lang="en-US" sz="5400" dirty="0"/>
              <a:t>the manual… </a:t>
            </a:r>
            <a:br>
              <a:rPr lang="en-US" sz="5400" dirty="0"/>
            </a:br>
            <a:r>
              <a:rPr lang="en-US" sz="4000" i="1" dirty="0"/>
              <a:t>(or at least not some key parts)</a:t>
            </a:r>
            <a:endParaRPr lang="en-US" sz="5400" i="1" dirty="0"/>
          </a:p>
        </p:txBody>
      </p:sp>
    </p:spTree>
    <p:extLst>
      <p:ext uri="{BB962C8B-B14F-4D97-AF65-F5344CB8AC3E}">
        <p14:creationId xmlns:p14="http://schemas.microsoft.com/office/powerpoint/2010/main" val="3169946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Extreme examples</a:t>
            </a:r>
          </a:p>
        </p:txBody>
      </p:sp>
      <p:sp>
        <p:nvSpPr>
          <p:cNvPr id="3" name="Content Placeholder 2"/>
          <p:cNvSpPr>
            <a:spLocks noGrp="1"/>
          </p:cNvSpPr>
          <p:nvPr>
            <p:ph sz="half" idx="1"/>
          </p:nvPr>
        </p:nvSpPr>
        <p:spPr/>
        <p:txBody>
          <a:bodyPr/>
          <a:lstStyle/>
          <a:p>
            <a:r>
              <a:rPr lang="en-US" dirty="0" err="1"/>
              <a:t>Matlab</a:t>
            </a:r>
            <a:r>
              <a:rPr lang="en-US" dirty="0"/>
              <a:t>-based simulation</a:t>
            </a:r>
          </a:p>
          <a:p>
            <a:r>
              <a:rPr lang="en-US" dirty="0"/>
              <a:t>Real example, 10 figures, 4 panels each</a:t>
            </a:r>
          </a:p>
        </p:txBody>
      </p:sp>
      <p:sp>
        <p:nvSpPr>
          <p:cNvPr id="4" name="Content Placeholder 3"/>
          <p:cNvSpPr>
            <a:spLocks noGrp="1"/>
          </p:cNvSpPr>
          <p:nvPr>
            <p:ph sz="half" idx="2"/>
          </p:nvPr>
        </p:nvSpPr>
        <p:spPr/>
        <p:txBody>
          <a:bodyPr/>
          <a:lstStyle/>
          <a:p>
            <a:r>
              <a:rPr lang="en-US" dirty="0">
                <a:solidFill>
                  <a:schemeClr val="accent5"/>
                </a:solidFill>
              </a:rPr>
              <a:t>For Figure 5a, comment line 52, uncomment line 151, run the code, then copy the figure into your document.</a:t>
            </a:r>
          </a:p>
          <a:p>
            <a:r>
              <a:rPr lang="en-US" dirty="0">
                <a:solidFill>
                  <a:schemeClr val="accent5"/>
                </a:solidFill>
              </a:rPr>
              <a:t>For Figure 5b, comment line 151 again, leave line 52 commented, and change the parameter on line 75 to “3”</a:t>
            </a:r>
          </a:p>
          <a:p>
            <a:r>
              <a:rPr lang="en-US" dirty="0">
                <a:solidFill>
                  <a:schemeClr val="accent5"/>
                </a:solidFill>
              </a:rPr>
              <a:t>…. </a:t>
            </a:r>
          </a:p>
        </p:txBody>
      </p:sp>
    </p:spTree>
    <p:extLst>
      <p:ext uri="{BB962C8B-B14F-4D97-AF65-F5344CB8AC3E}">
        <p14:creationId xmlns:p14="http://schemas.microsoft.com/office/powerpoint/2010/main" val="42272954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Extreme examples</a:t>
            </a:r>
          </a:p>
        </p:txBody>
      </p:sp>
      <p:sp>
        <p:nvSpPr>
          <p:cNvPr id="3" name="Content Placeholder 2"/>
          <p:cNvSpPr>
            <a:spLocks noGrp="1"/>
          </p:cNvSpPr>
          <p:nvPr>
            <p:ph sz="half" idx="1"/>
          </p:nvPr>
        </p:nvSpPr>
        <p:spPr/>
        <p:txBody>
          <a:bodyPr/>
          <a:lstStyle/>
          <a:p>
            <a:r>
              <a:rPr lang="en-US" dirty="0"/>
              <a:t>Stata-based estimation</a:t>
            </a:r>
          </a:p>
          <a:p>
            <a:r>
              <a:rPr lang="en-US" dirty="0"/>
              <a:t>4 variants</a:t>
            </a:r>
          </a:p>
        </p:txBody>
      </p:sp>
      <p:sp>
        <p:nvSpPr>
          <p:cNvPr id="4" name="Content Placeholder 3"/>
          <p:cNvSpPr>
            <a:spLocks noGrp="1"/>
          </p:cNvSpPr>
          <p:nvPr>
            <p:ph sz="half" idx="2"/>
          </p:nvPr>
        </p:nvSpPr>
        <p:spPr/>
        <p:txBody>
          <a:bodyPr/>
          <a:lstStyle/>
          <a:p>
            <a:r>
              <a:rPr lang="en-US" dirty="0">
                <a:solidFill>
                  <a:schemeClr val="accent5"/>
                </a:solidFill>
              </a:rPr>
              <a:t>Run the data creation programs, then copy the data to Folder A</a:t>
            </a:r>
          </a:p>
          <a:p>
            <a:r>
              <a:rPr lang="en-US" dirty="0">
                <a:solidFill>
                  <a:schemeClr val="accent5"/>
                </a:solidFill>
              </a:rPr>
              <a:t>Copy programs “b.do” and “c.do” from Folder A to Folder B, but modify “c.do” on line 20</a:t>
            </a:r>
          </a:p>
          <a:p>
            <a:r>
              <a:rPr lang="en-US" dirty="0">
                <a:solidFill>
                  <a:schemeClr val="accent5"/>
                </a:solidFill>
              </a:rPr>
              <a:t>Once done, convert the output from “d.do” to a </a:t>
            </a:r>
            <a:r>
              <a:rPr lang="en-US" dirty="0" err="1">
                <a:solidFill>
                  <a:schemeClr val="accent5"/>
                </a:solidFill>
              </a:rPr>
              <a:t>Matlab</a:t>
            </a:r>
            <a:r>
              <a:rPr lang="en-US" dirty="0">
                <a:solidFill>
                  <a:schemeClr val="accent5"/>
                </a:solidFill>
              </a:rPr>
              <a:t> file, and run the simulation in Folder B/C</a:t>
            </a:r>
          </a:p>
          <a:p>
            <a:r>
              <a:rPr lang="en-US" dirty="0">
                <a:solidFill>
                  <a:schemeClr val="accent5"/>
                </a:solidFill>
              </a:rPr>
              <a:t>…. </a:t>
            </a:r>
          </a:p>
        </p:txBody>
      </p:sp>
    </p:spTree>
    <p:extLst>
      <p:ext uri="{BB962C8B-B14F-4D97-AF65-F5344CB8AC3E}">
        <p14:creationId xmlns:p14="http://schemas.microsoft.com/office/powerpoint/2010/main" val="35096987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Extreme examples</a:t>
            </a:r>
          </a:p>
        </p:txBody>
      </p:sp>
      <p:sp>
        <p:nvSpPr>
          <p:cNvPr id="3" name="Content Placeholder 2"/>
          <p:cNvSpPr>
            <a:spLocks noGrp="1"/>
          </p:cNvSpPr>
          <p:nvPr>
            <p:ph sz="half" idx="1"/>
          </p:nvPr>
        </p:nvSpPr>
        <p:spPr/>
        <p:txBody>
          <a:bodyPr/>
          <a:lstStyle/>
          <a:p>
            <a:r>
              <a:rPr lang="en-US" dirty="0" err="1"/>
              <a:t>Matlab</a:t>
            </a:r>
            <a:r>
              <a:rPr lang="en-US" dirty="0"/>
              <a:t>-based simulation</a:t>
            </a:r>
          </a:p>
          <a:p>
            <a:r>
              <a:rPr lang="en-US" dirty="0"/>
              <a:t>Real example, 10 figures, 4 panels each</a:t>
            </a:r>
          </a:p>
        </p:txBody>
      </p:sp>
      <p:sp>
        <p:nvSpPr>
          <p:cNvPr id="4" name="Content Placeholder 3"/>
          <p:cNvSpPr>
            <a:spLocks noGrp="1"/>
          </p:cNvSpPr>
          <p:nvPr>
            <p:ph sz="half" idx="2"/>
          </p:nvPr>
        </p:nvSpPr>
        <p:spPr/>
        <p:txBody>
          <a:bodyPr/>
          <a:lstStyle/>
          <a:p>
            <a:r>
              <a:rPr lang="en-US" dirty="0">
                <a:solidFill>
                  <a:schemeClr val="accent5"/>
                </a:solidFill>
              </a:rPr>
              <a:t>For Figure 5a, comment line 52, uncomment line 151, run the code, then copy the figure into your document.</a:t>
            </a:r>
          </a:p>
          <a:p>
            <a:r>
              <a:rPr lang="en-US" dirty="0">
                <a:solidFill>
                  <a:schemeClr val="accent5"/>
                </a:solidFill>
              </a:rPr>
              <a:t>For Figure 5b, comment line 151 again, leave line 52 commented, and change the parameter on line 75 to “3”</a:t>
            </a:r>
          </a:p>
          <a:p>
            <a:r>
              <a:rPr lang="en-US" dirty="0">
                <a:solidFill>
                  <a:schemeClr val="accent5"/>
                </a:solidFill>
              </a:rPr>
              <a:t>…. </a:t>
            </a:r>
          </a:p>
        </p:txBody>
      </p:sp>
      <p:sp>
        <p:nvSpPr>
          <p:cNvPr id="5" name="TextBox 4">
            <a:extLst>
              <a:ext uri="{FF2B5EF4-FFF2-40B4-BE49-F238E27FC236}">
                <a16:creationId xmlns:a16="http://schemas.microsoft.com/office/drawing/2014/main" id="{6F2C50B8-3AFD-8C26-6557-A0A7136A1D26}"/>
              </a:ext>
            </a:extLst>
          </p:cNvPr>
          <p:cNvSpPr txBox="1"/>
          <p:nvPr/>
        </p:nvSpPr>
        <p:spPr>
          <a:xfrm>
            <a:off x="672575" y="2493818"/>
            <a:ext cx="10681224" cy="2585323"/>
          </a:xfrm>
          <a:prstGeom prst="rect">
            <a:avLst/>
          </a:prstGeom>
          <a:solidFill>
            <a:schemeClr val="bg1"/>
          </a:solidFill>
          <a:ln>
            <a:solidFill>
              <a:srgbClr val="B31B1B"/>
            </a:solidFill>
          </a:ln>
        </p:spPr>
        <p:txBody>
          <a:bodyPr wrap="square" rtlCol="0">
            <a:spAutoFit/>
          </a:bodyPr>
          <a:lstStyle/>
          <a:p>
            <a:pPr algn="ctr"/>
            <a:r>
              <a:rPr lang="en-US" sz="5400" dirty="0"/>
              <a:t>Write re-usable code</a:t>
            </a:r>
          </a:p>
          <a:p>
            <a:pPr algn="ctr"/>
            <a:r>
              <a:rPr lang="en-US" sz="5400" dirty="0"/>
              <a:t>Use primitive I/O to read parameter files</a:t>
            </a:r>
          </a:p>
        </p:txBody>
      </p:sp>
    </p:spTree>
    <p:extLst>
      <p:ext uri="{BB962C8B-B14F-4D97-AF65-F5344CB8AC3E}">
        <p14:creationId xmlns:p14="http://schemas.microsoft.com/office/powerpoint/2010/main" val="5673005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Extreme examples</a:t>
            </a:r>
          </a:p>
        </p:txBody>
      </p:sp>
      <p:sp>
        <p:nvSpPr>
          <p:cNvPr id="3" name="Content Placeholder 2"/>
          <p:cNvSpPr>
            <a:spLocks noGrp="1"/>
          </p:cNvSpPr>
          <p:nvPr>
            <p:ph sz="half" idx="1"/>
          </p:nvPr>
        </p:nvSpPr>
        <p:spPr/>
        <p:txBody>
          <a:bodyPr/>
          <a:lstStyle/>
          <a:p>
            <a:r>
              <a:rPr lang="en-US" dirty="0"/>
              <a:t>Stata-based estimation</a:t>
            </a:r>
          </a:p>
          <a:p>
            <a:r>
              <a:rPr lang="en-US" dirty="0"/>
              <a:t>4 variants</a:t>
            </a:r>
          </a:p>
        </p:txBody>
      </p:sp>
      <p:sp>
        <p:nvSpPr>
          <p:cNvPr id="4" name="Content Placeholder 3"/>
          <p:cNvSpPr>
            <a:spLocks noGrp="1"/>
          </p:cNvSpPr>
          <p:nvPr>
            <p:ph sz="half" idx="2"/>
          </p:nvPr>
        </p:nvSpPr>
        <p:spPr/>
        <p:txBody>
          <a:bodyPr/>
          <a:lstStyle/>
          <a:p>
            <a:r>
              <a:rPr lang="en-US" dirty="0">
                <a:solidFill>
                  <a:schemeClr val="accent5"/>
                </a:solidFill>
              </a:rPr>
              <a:t>Run the data creation programs, then copy the data to Folder A</a:t>
            </a:r>
          </a:p>
          <a:p>
            <a:r>
              <a:rPr lang="en-US" dirty="0">
                <a:solidFill>
                  <a:schemeClr val="accent5"/>
                </a:solidFill>
              </a:rPr>
              <a:t>Copy programs “b.do” and “c.do” from Folder A to Folder B, but modify “c.do” on line 20</a:t>
            </a:r>
          </a:p>
          <a:p>
            <a:r>
              <a:rPr lang="en-US" dirty="0">
                <a:solidFill>
                  <a:schemeClr val="accent5"/>
                </a:solidFill>
              </a:rPr>
              <a:t>Once done, convert the output from “d.do” to a </a:t>
            </a:r>
            <a:r>
              <a:rPr lang="en-US" dirty="0" err="1">
                <a:solidFill>
                  <a:schemeClr val="accent5"/>
                </a:solidFill>
              </a:rPr>
              <a:t>Matlab</a:t>
            </a:r>
            <a:r>
              <a:rPr lang="en-US" dirty="0">
                <a:solidFill>
                  <a:schemeClr val="accent5"/>
                </a:solidFill>
              </a:rPr>
              <a:t> file, and run the simulation in Folder B/C</a:t>
            </a:r>
          </a:p>
          <a:p>
            <a:r>
              <a:rPr lang="en-US" dirty="0">
                <a:solidFill>
                  <a:schemeClr val="accent5"/>
                </a:solidFill>
              </a:rPr>
              <a:t>…. </a:t>
            </a:r>
          </a:p>
        </p:txBody>
      </p:sp>
      <p:sp>
        <p:nvSpPr>
          <p:cNvPr id="5" name="TextBox 4">
            <a:extLst>
              <a:ext uri="{FF2B5EF4-FFF2-40B4-BE49-F238E27FC236}">
                <a16:creationId xmlns:a16="http://schemas.microsoft.com/office/drawing/2014/main" id="{4D152C9B-6AF6-6303-AA2A-18C16F32ACD6}"/>
              </a:ext>
            </a:extLst>
          </p:cNvPr>
          <p:cNvSpPr txBox="1"/>
          <p:nvPr/>
        </p:nvSpPr>
        <p:spPr>
          <a:xfrm>
            <a:off x="672575" y="2493818"/>
            <a:ext cx="10681224" cy="1754326"/>
          </a:xfrm>
          <a:prstGeom prst="rect">
            <a:avLst/>
          </a:prstGeom>
          <a:solidFill>
            <a:schemeClr val="bg1"/>
          </a:solidFill>
          <a:ln>
            <a:solidFill>
              <a:srgbClr val="B31B1B"/>
            </a:solidFill>
          </a:ln>
        </p:spPr>
        <p:txBody>
          <a:bodyPr wrap="square" rtlCol="0">
            <a:spAutoFit/>
          </a:bodyPr>
          <a:lstStyle/>
          <a:p>
            <a:pPr algn="ctr"/>
            <a:r>
              <a:rPr lang="en-US" sz="5400" dirty="0"/>
              <a:t>Re-use code files (ado)</a:t>
            </a:r>
          </a:p>
          <a:p>
            <a:pPr algn="ctr"/>
            <a:r>
              <a:rPr lang="en-US" sz="5400" dirty="0"/>
              <a:t>Use relative or root-relative paths</a:t>
            </a:r>
          </a:p>
        </p:txBody>
      </p:sp>
    </p:spTree>
    <p:extLst>
      <p:ext uri="{BB962C8B-B14F-4D97-AF65-F5344CB8AC3E}">
        <p14:creationId xmlns:p14="http://schemas.microsoft.com/office/powerpoint/2010/main" val="15142711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Ideal setup</a:t>
            </a:r>
          </a:p>
        </p:txBody>
      </p:sp>
      <p:sp>
        <p:nvSpPr>
          <p:cNvPr id="3" name="Content Placeholder 2"/>
          <p:cNvSpPr>
            <a:spLocks noGrp="1"/>
          </p:cNvSpPr>
          <p:nvPr>
            <p:ph sz="half" idx="1"/>
          </p:nvPr>
        </p:nvSpPr>
        <p:spPr/>
        <p:txBody>
          <a:bodyPr>
            <a:normAutofit lnSpcReduction="10000"/>
          </a:bodyPr>
          <a:lstStyle/>
          <a:p>
            <a:r>
              <a:rPr lang="en-US" dirty="0"/>
              <a:t>1 program to prepare the setup</a:t>
            </a:r>
          </a:p>
          <a:p>
            <a:pPr lvl="1"/>
            <a:r>
              <a:rPr lang="en-US" dirty="0"/>
              <a:t>Installs all packages</a:t>
            </a:r>
          </a:p>
          <a:p>
            <a:pPr lvl="1"/>
            <a:r>
              <a:rPr lang="en-US" dirty="0"/>
              <a:t>Creates all directories</a:t>
            </a:r>
          </a:p>
          <a:p>
            <a:r>
              <a:rPr lang="en-US" dirty="0"/>
              <a:t>1 program (or a very small number) that creates the rest</a:t>
            </a:r>
          </a:p>
          <a:p>
            <a:pPr lvl="1"/>
            <a:r>
              <a:rPr lang="en-US" dirty="0"/>
              <a:t>Possibly with macros/ ado files/ subroutines</a:t>
            </a:r>
          </a:p>
          <a:p>
            <a:pPr lvl="1"/>
            <a:r>
              <a:rPr lang="en-US" dirty="0"/>
              <a:t>Possibly with parameter files that might differ per directory</a:t>
            </a:r>
          </a:p>
          <a:p>
            <a:r>
              <a:rPr lang="en-US" dirty="0"/>
              <a:t>All tables and figures are output programmatically</a:t>
            </a:r>
          </a:p>
        </p:txBody>
      </p:sp>
      <p:sp>
        <p:nvSpPr>
          <p:cNvPr id="4" name="Content Placeholder 3"/>
          <p:cNvSpPr>
            <a:spLocks noGrp="1"/>
          </p:cNvSpPr>
          <p:nvPr>
            <p:ph sz="half" idx="2"/>
          </p:nvPr>
        </p:nvSpPr>
        <p:spPr/>
        <p:txBody>
          <a:bodyPr>
            <a:normAutofit lnSpcReduction="10000"/>
          </a:bodyPr>
          <a:lstStyle/>
          <a:p>
            <a:r>
              <a:rPr lang="en-US" dirty="0">
                <a:solidFill>
                  <a:schemeClr val="accent6">
                    <a:lumMod val="50000"/>
                  </a:schemeClr>
                </a:solidFill>
              </a:rPr>
              <a:t>Setting up can be done in all languages</a:t>
            </a:r>
          </a:p>
          <a:p>
            <a:pPr lvl="1"/>
            <a:r>
              <a:rPr lang="en-US" dirty="0" err="1">
                <a:solidFill>
                  <a:schemeClr val="accent6">
                    <a:lumMod val="50000"/>
                  </a:schemeClr>
                </a:solidFill>
              </a:rPr>
              <a:t>Matlab</a:t>
            </a:r>
            <a:r>
              <a:rPr lang="en-US" dirty="0">
                <a:solidFill>
                  <a:schemeClr val="accent6">
                    <a:lumMod val="50000"/>
                  </a:schemeClr>
                </a:solidFill>
              </a:rPr>
              <a:t>, Stata, R, Python, Fortran</a:t>
            </a:r>
          </a:p>
          <a:p>
            <a:r>
              <a:rPr lang="en-US" dirty="0">
                <a:solidFill>
                  <a:schemeClr val="accent6">
                    <a:lumMod val="50000"/>
                  </a:schemeClr>
                </a:solidFill>
              </a:rPr>
              <a:t>Subroutines exist in all languages</a:t>
            </a:r>
          </a:p>
          <a:p>
            <a:pPr lvl="1"/>
            <a:r>
              <a:rPr lang="en-US" dirty="0">
                <a:solidFill>
                  <a:schemeClr val="accent6">
                    <a:lumMod val="50000"/>
                  </a:schemeClr>
                </a:solidFill>
              </a:rPr>
              <a:t>You might need to learn how!</a:t>
            </a:r>
          </a:p>
          <a:p>
            <a:r>
              <a:rPr lang="en-US" dirty="0">
                <a:solidFill>
                  <a:schemeClr val="accent6">
                    <a:lumMod val="50000"/>
                  </a:schemeClr>
                </a:solidFill>
              </a:rPr>
              <a:t>Ability to output figures and tables (Excel, </a:t>
            </a:r>
            <a:r>
              <a:rPr lang="en-US" dirty="0" err="1">
                <a:solidFill>
                  <a:schemeClr val="accent6">
                    <a:lumMod val="50000"/>
                  </a:schemeClr>
                </a:solidFill>
              </a:rPr>
              <a:t>LaTeX</a:t>
            </a:r>
            <a:r>
              <a:rPr lang="en-US" dirty="0">
                <a:solidFill>
                  <a:schemeClr val="accent6">
                    <a:lumMod val="50000"/>
                  </a:schemeClr>
                </a:solidFill>
              </a:rPr>
              <a:t>) exist in all languages</a:t>
            </a:r>
          </a:p>
        </p:txBody>
      </p:sp>
    </p:spTree>
    <p:extLst>
      <p:ext uri="{BB962C8B-B14F-4D97-AF65-F5344CB8AC3E}">
        <p14:creationId xmlns:p14="http://schemas.microsoft.com/office/powerpoint/2010/main" val="5618020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A screenshot of a cell phone&#10;&#10;Description automatically generated">
            <a:extLst>
              <a:ext uri="{FF2B5EF4-FFF2-40B4-BE49-F238E27FC236}">
                <a16:creationId xmlns:a16="http://schemas.microsoft.com/office/drawing/2014/main" id="{713D9673-FA9A-4A46-8CDE-0D635682A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446" y="2343149"/>
            <a:ext cx="4138380" cy="2327839"/>
          </a:xfrm>
          <a:prstGeom prst="rect">
            <a:avLst/>
          </a:prstGeom>
          <a:ln>
            <a:solidFill>
              <a:srgbClr val="C00000"/>
            </a:solidFill>
          </a:ln>
          <a:effectLst>
            <a:outerShdw blurRad="50800" dist="127000" dir="2700000" algn="tl" rotWithShape="0">
              <a:prstClr val="black">
                <a:alpha val="40000"/>
              </a:prstClr>
            </a:outerShdw>
          </a:effectLst>
        </p:spPr>
      </p:pic>
      <p:pic>
        <p:nvPicPr>
          <p:cNvPr id="10" name="Picture 9" descr="A screenshot of a cell phone&#10;&#10;Description automatically generated">
            <a:extLst>
              <a:ext uri="{FF2B5EF4-FFF2-40B4-BE49-F238E27FC236}">
                <a16:creationId xmlns:a16="http://schemas.microsoft.com/office/drawing/2014/main" id="{3385530E-4EE7-B84B-B685-F1C302C024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6174" y="2343150"/>
            <a:ext cx="4138380" cy="2327839"/>
          </a:xfrm>
          <a:prstGeom prst="rect">
            <a:avLst/>
          </a:prstGeom>
          <a:ln>
            <a:solidFill>
              <a:srgbClr val="C00000"/>
            </a:solidFill>
          </a:ln>
          <a:effectLst>
            <a:outerShdw blurRad="50800" dist="127000" dir="2700000" algn="tl" rotWithShape="0">
              <a:prstClr val="black">
                <a:alpha val="40000"/>
              </a:prstClr>
            </a:outerShdw>
          </a:effectLst>
        </p:spPr>
      </p:pic>
      <p:sp>
        <p:nvSpPr>
          <p:cNvPr id="11" name="Left-Right Arrow 10">
            <a:extLst>
              <a:ext uri="{FF2B5EF4-FFF2-40B4-BE49-F238E27FC236}">
                <a16:creationId xmlns:a16="http://schemas.microsoft.com/office/drawing/2014/main" id="{F5800DBE-822E-7D44-B782-F2EA0776728F}"/>
              </a:ext>
            </a:extLst>
          </p:cNvPr>
          <p:cNvSpPr/>
          <p:nvPr/>
        </p:nvSpPr>
        <p:spPr>
          <a:xfrm>
            <a:off x="5098141" y="3004457"/>
            <a:ext cx="1995717" cy="849086"/>
          </a:xfrm>
          <a:prstGeom prst="leftRightArrow">
            <a:avLst/>
          </a:prstGeom>
          <a:solidFill>
            <a:srgbClr val="B31A1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5E3C9A30-1EA2-0946-A82A-E6E4341C87FC}"/>
              </a:ext>
            </a:extLst>
          </p:cNvPr>
          <p:cNvSpPr>
            <a:spLocks noGrp="1"/>
          </p:cNvSpPr>
          <p:nvPr>
            <p:ph type="title"/>
          </p:nvPr>
        </p:nvSpPr>
        <p:spPr/>
        <p:txBody>
          <a:bodyPr/>
          <a:lstStyle/>
          <a:p>
            <a:r>
              <a:rPr lang="en-US" sz="4000" dirty="0"/>
              <a:t>Tension between access and reproducibility</a:t>
            </a:r>
            <a:endParaRPr lang="en-US" dirty="0"/>
          </a:p>
        </p:txBody>
      </p:sp>
    </p:spTree>
    <p:extLst>
      <p:ext uri="{BB962C8B-B14F-4D97-AF65-F5344CB8AC3E}">
        <p14:creationId xmlns:p14="http://schemas.microsoft.com/office/powerpoint/2010/main" val="10569212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Verification services</a:t>
            </a:r>
          </a:p>
        </p:txBody>
      </p:sp>
      <p:pic>
        <p:nvPicPr>
          <p:cNvPr id="6" name="Content Placeholder 5">
            <a:hlinkClick r:id="rId2"/>
          </p:cNvPr>
          <p:cNvPicPr>
            <a:picLocks noGrp="1" noChangeAspect="1"/>
          </p:cNvPicPr>
          <p:nvPr>
            <p:ph sz="half" idx="1"/>
          </p:nvPr>
        </p:nvPicPr>
        <p:blipFill>
          <a:blip r:embed="rId3"/>
          <a:stretch>
            <a:fillRect/>
          </a:stretch>
        </p:blipFill>
        <p:spPr>
          <a:xfrm>
            <a:off x="854458" y="1825625"/>
            <a:ext cx="5149083" cy="4351338"/>
          </a:xfrm>
          <a:prstGeom prst="rect">
            <a:avLst/>
          </a:prstGeom>
        </p:spPr>
      </p:pic>
      <p:pic>
        <p:nvPicPr>
          <p:cNvPr id="7" name="Content Placeholder 6"/>
          <p:cNvPicPr>
            <a:picLocks noGrp="1" noChangeAspect="1"/>
          </p:cNvPicPr>
          <p:nvPr>
            <p:ph sz="half" idx="2"/>
          </p:nvPr>
        </p:nvPicPr>
        <p:blipFill>
          <a:blip r:embed="rId4"/>
          <a:stretch>
            <a:fillRect/>
          </a:stretch>
        </p:blipFill>
        <p:spPr>
          <a:xfrm>
            <a:off x="6184429" y="1825625"/>
            <a:ext cx="5157141" cy="4351338"/>
          </a:xfrm>
          <a:prstGeom prst="rect">
            <a:avLst/>
          </a:prstGeom>
        </p:spPr>
      </p:pic>
    </p:spTree>
    <p:extLst>
      <p:ext uri="{BB962C8B-B14F-4D97-AF65-F5344CB8AC3E}">
        <p14:creationId xmlns:p14="http://schemas.microsoft.com/office/powerpoint/2010/main" val="36837949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369332"/>
          </a:xfrm>
          <a:prstGeom prst="rect">
            <a:avLst/>
          </a:prstGeom>
          <a:noFill/>
        </p:spPr>
        <p:txBody>
          <a:bodyPr wrap="square" rtlCol="0">
            <a:spAutoFit/>
          </a:bodyPr>
          <a:lstStyle/>
          <a:p>
            <a:pPr algn="ctr"/>
            <a:endParaRPr lang="en-US" dirty="0">
              <a:solidFill>
                <a:schemeClr val="bg1"/>
              </a:solidFill>
            </a:endParaRPr>
          </a:p>
        </p:txBody>
      </p:sp>
      <p:pic>
        <p:nvPicPr>
          <p:cNvPr id="3" name="Picture 2"/>
          <p:cNvPicPr>
            <a:picLocks noChangeAspect="1"/>
          </p:cNvPicPr>
          <p:nvPr/>
        </p:nvPicPr>
        <p:blipFill>
          <a:blip r:embed="rId2"/>
          <a:stretch>
            <a:fillRect/>
          </a:stretch>
        </p:blipFill>
        <p:spPr>
          <a:xfrm>
            <a:off x="3679322" y="338816"/>
            <a:ext cx="4552950" cy="1809750"/>
          </a:xfrm>
          <a:prstGeom prst="rect">
            <a:avLst/>
          </a:prstGeom>
        </p:spPr>
      </p:pic>
      <p:pic>
        <p:nvPicPr>
          <p:cNvPr id="6" name="Picture 5"/>
          <p:cNvPicPr>
            <a:picLocks noChangeAspect="1"/>
          </p:cNvPicPr>
          <p:nvPr/>
        </p:nvPicPr>
        <p:blipFill>
          <a:blip r:embed="rId3"/>
          <a:stretch>
            <a:fillRect/>
          </a:stretch>
        </p:blipFill>
        <p:spPr>
          <a:xfrm>
            <a:off x="4147816" y="2344976"/>
            <a:ext cx="3615963" cy="4120203"/>
          </a:xfrm>
          <a:prstGeom prst="rect">
            <a:avLst/>
          </a:prstGeom>
        </p:spPr>
      </p:pic>
    </p:spTree>
    <p:extLst>
      <p:ext uri="{BB962C8B-B14F-4D97-AF65-F5344CB8AC3E}">
        <p14:creationId xmlns:p14="http://schemas.microsoft.com/office/powerpoint/2010/main" val="8427588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Assume replicators can access the data</a:t>
            </a:r>
          </a:p>
        </p:txBody>
      </p:sp>
      <p:sp>
        <p:nvSpPr>
          <p:cNvPr id="3" name="Content Placeholder 2"/>
          <p:cNvSpPr>
            <a:spLocks noGrp="1"/>
          </p:cNvSpPr>
          <p:nvPr>
            <p:ph sz="half" idx="1"/>
          </p:nvPr>
        </p:nvSpPr>
        <p:spPr/>
        <p:txBody>
          <a:bodyPr>
            <a:normAutofit fontScale="92500" lnSpcReduction="10000"/>
          </a:bodyPr>
          <a:lstStyle/>
          <a:p>
            <a:pPr marL="0" indent="0">
              <a:buNone/>
            </a:pPr>
            <a:r>
              <a:rPr lang="en-US" dirty="0"/>
              <a:t>Sometimes we (=AEA) cannot</a:t>
            </a:r>
          </a:p>
          <a:p>
            <a:r>
              <a:rPr lang="en-US" dirty="0"/>
              <a:t>We will still check if the code seems complete</a:t>
            </a:r>
          </a:p>
          <a:p>
            <a:r>
              <a:rPr lang="en-US" dirty="0"/>
              <a:t>We will still verify that all data that *can* be provided have been provided</a:t>
            </a:r>
          </a:p>
          <a:p>
            <a:r>
              <a:rPr lang="en-US" dirty="0"/>
              <a:t>Plausibility checks</a:t>
            </a:r>
          </a:p>
        </p:txBody>
      </p:sp>
      <p:sp>
        <p:nvSpPr>
          <p:cNvPr id="4" name="Content Placeholder 3"/>
          <p:cNvSpPr>
            <a:spLocks noGrp="1"/>
          </p:cNvSpPr>
          <p:nvPr>
            <p:ph sz="half" idx="2"/>
          </p:nvPr>
        </p:nvSpPr>
        <p:spPr/>
        <p:txBody>
          <a:bodyPr>
            <a:normAutofit fontScale="92500" lnSpcReduction="10000"/>
          </a:bodyPr>
          <a:lstStyle/>
          <a:p>
            <a:pPr marL="0" indent="0">
              <a:buNone/>
            </a:pPr>
            <a:r>
              <a:rPr lang="en-US" dirty="0"/>
              <a:t>Sometimes we can:</a:t>
            </a:r>
          </a:p>
          <a:p>
            <a:r>
              <a:rPr lang="en-US" dirty="0"/>
              <a:t>In the past, we have worked with</a:t>
            </a:r>
          </a:p>
          <a:p>
            <a:pPr lvl="1"/>
            <a:r>
              <a:rPr lang="en-US" dirty="0"/>
              <a:t>French, Brazilian, and US confidential admin data</a:t>
            </a:r>
          </a:p>
          <a:p>
            <a:pPr lvl="1"/>
            <a:r>
              <a:rPr lang="en-US" dirty="0"/>
              <a:t>Purchased commercial data (Twitter, Indian GDP)</a:t>
            </a:r>
          </a:p>
          <a:p>
            <a:pPr lvl="1"/>
            <a:r>
              <a:rPr lang="en-US" dirty="0"/>
              <a:t>Proprietary data under NDA/DUA (</a:t>
            </a:r>
            <a:r>
              <a:rPr lang="en-US" dirty="0" err="1"/>
              <a:t>Ebay</a:t>
            </a:r>
            <a:r>
              <a:rPr lang="en-US" dirty="0"/>
              <a:t>)</a:t>
            </a:r>
          </a:p>
          <a:p>
            <a:pPr lvl="1"/>
            <a:r>
              <a:rPr lang="en-US" dirty="0"/>
              <a:t>Data with application procedure (Chinese Panel, Demographic and Health Survey, European establishment data)</a:t>
            </a:r>
          </a:p>
          <a:p>
            <a:pPr lvl="1"/>
            <a:r>
              <a:rPr lang="en-US" dirty="0"/>
              <a:t>Remotely or locally</a:t>
            </a:r>
          </a:p>
        </p:txBody>
      </p:sp>
    </p:spTree>
    <p:extLst>
      <p:ext uri="{BB962C8B-B14F-4D97-AF65-F5344CB8AC3E}">
        <p14:creationId xmlns:p14="http://schemas.microsoft.com/office/powerpoint/2010/main" val="28026528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0691E7-BBE0-2EAB-AA30-E77BA8018756}"/>
              </a:ext>
            </a:extLst>
          </p:cNvPr>
          <p:cNvSpPr>
            <a:spLocks noGrp="1"/>
          </p:cNvSpPr>
          <p:nvPr>
            <p:ph type="title"/>
          </p:nvPr>
        </p:nvSpPr>
        <p:spPr/>
        <p:txBody>
          <a:bodyPr/>
          <a:lstStyle/>
          <a:p>
            <a:r>
              <a:rPr lang="en-US" dirty="0"/>
              <a:t>Solution 3: Learn basics of programming</a:t>
            </a:r>
          </a:p>
        </p:txBody>
      </p:sp>
      <p:sp>
        <p:nvSpPr>
          <p:cNvPr id="6" name="Content Placeholder 5">
            <a:extLst>
              <a:ext uri="{FF2B5EF4-FFF2-40B4-BE49-F238E27FC236}">
                <a16:creationId xmlns:a16="http://schemas.microsoft.com/office/drawing/2014/main" id="{78B5BACD-209B-A21B-E127-3C574D0BE099}"/>
              </a:ext>
            </a:extLst>
          </p:cNvPr>
          <p:cNvSpPr>
            <a:spLocks noGrp="1"/>
          </p:cNvSpPr>
          <p:nvPr>
            <p:ph idx="1"/>
          </p:nvPr>
        </p:nvSpPr>
        <p:spPr/>
        <p:txBody>
          <a:bodyPr>
            <a:normAutofit/>
          </a:bodyPr>
          <a:lstStyle/>
          <a:p>
            <a:pPr marL="0" indent="0" algn="ctr">
              <a:buNone/>
            </a:pPr>
            <a:r>
              <a:rPr lang="en-US" sz="5400" dirty="0"/>
              <a:t>Code reproducibly</a:t>
            </a:r>
          </a:p>
          <a:p>
            <a:pPr marL="0" indent="0" algn="ctr">
              <a:buNone/>
            </a:pPr>
            <a:endParaRPr lang="en-US" sz="5400" dirty="0"/>
          </a:p>
          <a:p>
            <a:pPr marL="0" indent="0" algn="ctr">
              <a:buNone/>
            </a:pPr>
            <a:r>
              <a:rPr lang="en-US" sz="4400" dirty="0"/>
              <a:t>(and do so right from the start)</a:t>
            </a:r>
          </a:p>
          <a:p>
            <a:pPr marL="0" indent="0" algn="ctr">
              <a:buNone/>
            </a:pPr>
            <a:endParaRPr lang="en-US" sz="5400" dirty="0"/>
          </a:p>
          <a:p>
            <a:pPr marL="0" indent="0" algn="ctr">
              <a:buNone/>
            </a:pPr>
            <a:r>
              <a:rPr lang="en-US" sz="2400" dirty="0"/>
              <a:t>(also: way easier to describe in the </a:t>
            </a:r>
            <a:br>
              <a:rPr lang="en-US" sz="2400" dirty="0"/>
            </a:br>
            <a:r>
              <a:rPr lang="en-US" sz="2400" dirty="0"/>
              <a:t>Social Science Data Editors’ template README)</a:t>
            </a:r>
          </a:p>
        </p:txBody>
      </p:sp>
    </p:spTree>
    <p:extLst>
      <p:ext uri="{BB962C8B-B14F-4D97-AF65-F5344CB8AC3E}">
        <p14:creationId xmlns:p14="http://schemas.microsoft.com/office/powerpoint/2010/main" val="10387025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dirty="0"/>
              <a:t>Keeping track: </a:t>
            </a:r>
            <a:r>
              <a:rPr lang="en-US" b="1" dirty="0"/>
              <a:t>Students and Researchers</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normAutofit/>
          </a:bodyPr>
          <a:lstStyle/>
          <a:p>
            <a:pPr marL="514350" indent="-514350">
              <a:buFont typeface="+mj-lt"/>
              <a:buAutoNum type="arabicPeriod"/>
            </a:pPr>
            <a:r>
              <a:rPr lang="en-US" dirty="0"/>
              <a:t>Computational empathy</a:t>
            </a:r>
            <a:br>
              <a:rPr lang="en-US" dirty="0"/>
            </a:br>
            <a:r>
              <a:rPr lang="en-US" sz="2000" i="1" dirty="0"/>
              <a:t>Consider the next person to run the analysis, and don’t assume too much</a:t>
            </a:r>
          </a:p>
          <a:p>
            <a:pPr marL="514350" indent="-514350">
              <a:buFont typeface="+mj-lt"/>
              <a:buAutoNum type="arabicPeriod"/>
            </a:pPr>
            <a:r>
              <a:rPr lang="en-US" dirty="0"/>
              <a:t>Track data</a:t>
            </a:r>
            <a:br>
              <a:rPr lang="en-US" dirty="0"/>
            </a:br>
            <a:r>
              <a:rPr lang="en-US" sz="2000" i="1" dirty="0"/>
              <a:t>even when using API, especially when manually downloading, keep in mind what the next downloader may see/find/receive, terms of use </a:t>
            </a:r>
            <a:endParaRPr lang="en-US" i="1" dirty="0"/>
          </a:p>
          <a:p>
            <a:pPr marL="514350" indent="-514350">
              <a:buFont typeface="+mj-lt"/>
              <a:buAutoNum type="arabicPeriod"/>
            </a:pPr>
            <a:r>
              <a:rPr lang="en-US" dirty="0"/>
              <a:t>Learn the basics of programming</a:t>
            </a:r>
            <a:br>
              <a:rPr lang="en-US" dirty="0"/>
            </a:br>
            <a:r>
              <a:rPr lang="en-US" sz="2000" i="1" dirty="0"/>
              <a:t>code reproducibly, use parameter files, re-usable code, robust file structure</a:t>
            </a:r>
            <a:endParaRPr lang="en-US" i="1"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21534055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35752-3BC6-A7F4-562E-05A1CF1D67CF}"/>
              </a:ext>
            </a:extLst>
          </p:cNvPr>
          <p:cNvSpPr>
            <a:spLocks noGrp="1"/>
          </p:cNvSpPr>
          <p:nvPr>
            <p:ph type="title"/>
          </p:nvPr>
        </p:nvSpPr>
        <p:spPr/>
        <p:txBody>
          <a:bodyPr>
            <a:normAutofit fontScale="90000"/>
          </a:bodyPr>
          <a:lstStyle/>
          <a:p>
            <a:r>
              <a:rPr lang="en-US" dirty="0"/>
              <a:t>That’s a lot of stuff to learn and remember… </a:t>
            </a:r>
            <a:br>
              <a:rPr lang="en-US" dirty="0"/>
            </a:br>
            <a:r>
              <a:rPr lang="en-US" dirty="0"/>
              <a:t>I want to focus on the economics!</a:t>
            </a:r>
          </a:p>
        </p:txBody>
      </p:sp>
    </p:spTree>
    <p:extLst>
      <p:ext uri="{BB962C8B-B14F-4D97-AF65-F5344CB8AC3E}">
        <p14:creationId xmlns:p14="http://schemas.microsoft.com/office/powerpoint/2010/main" val="1320629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dirty="0"/>
              <a:t>Keeping track: </a:t>
            </a:r>
            <a:r>
              <a:rPr lang="en-US" b="1" dirty="0"/>
              <a:t>Students and Researchers</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normAutofit/>
          </a:bodyPr>
          <a:lstStyle/>
          <a:p>
            <a:pPr marL="514350" indent="-514350">
              <a:buFont typeface="+mj-lt"/>
              <a:buAutoNum type="arabicPeriod"/>
            </a:pPr>
            <a:r>
              <a:rPr lang="en-US" dirty="0"/>
              <a:t>Computational empathy</a:t>
            </a:r>
            <a:br>
              <a:rPr lang="en-US" dirty="0"/>
            </a:br>
            <a:r>
              <a:rPr lang="en-US" sz="2000" i="1" dirty="0"/>
              <a:t>Consider the next person to run the analysis, and don’t assume too much</a:t>
            </a:r>
          </a:p>
          <a:p>
            <a:pPr marL="514350" indent="-514350">
              <a:buFont typeface="+mj-lt"/>
              <a:buAutoNum type="arabicPeriod"/>
            </a:pPr>
            <a:r>
              <a:rPr lang="en-US" dirty="0"/>
              <a:t>Track data</a:t>
            </a:r>
            <a:br>
              <a:rPr lang="en-US" dirty="0"/>
            </a:br>
            <a:r>
              <a:rPr lang="en-US" sz="2000" i="1" dirty="0"/>
              <a:t>even when using API, especially when manually downloading, keep in mind what the next downloader may see/find/receive, terms of use </a:t>
            </a:r>
            <a:endParaRPr lang="en-US" i="1" dirty="0"/>
          </a:p>
          <a:p>
            <a:pPr marL="514350" indent="-514350">
              <a:buFont typeface="+mj-lt"/>
              <a:buAutoNum type="arabicPeriod"/>
            </a:pPr>
            <a:r>
              <a:rPr lang="en-US" dirty="0"/>
              <a:t>Learn the basics of programming</a:t>
            </a:r>
            <a:br>
              <a:rPr lang="en-US" dirty="0"/>
            </a:br>
            <a:r>
              <a:rPr lang="en-US" sz="2000" i="1" dirty="0"/>
              <a:t>code reproducibly, use parameter files, re-usable code, robust file structure</a:t>
            </a:r>
            <a:endParaRPr lang="en-US" i="1"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normAutofit/>
          </a:bodyPr>
          <a:lstStyle/>
          <a:p>
            <a:pPr marL="514350" indent="-514350">
              <a:buFont typeface="+mj-lt"/>
              <a:buAutoNum type="arabicPeriod" startAt="4"/>
            </a:pPr>
            <a:r>
              <a:rPr lang="en-US" dirty="0"/>
              <a:t>Learn to automate</a:t>
            </a:r>
            <a:br>
              <a:rPr lang="en-US" dirty="0"/>
            </a:br>
            <a:r>
              <a:rPr lang="en-US" sz="2000" i="1" dirty="0"/>
              <a:t>Run all code again and again, use APIs to download, use conditional processing to handle various aspects</a:t>
            </a:r>
            <a:endParaRPr lang="en-US" i="1" dirty="0"/>
          </a:p>
          <a:p>
            <a:pPr marL="514350" indent="-514350">
              <a:buFont typeface="+mj-lt"/>
              <a:buAutoNum type="arabicPeriod" startAt="4"/>
            </a:pPr>
            <a:r>
              <a:rPr lang="en-US" dirty="0"/>
              <a:t>Preserve it all</a:t>
            </a:r>
            <a:br>
              <a:rPr lang="en-US" dirty="0"/>
            </a:br>
            <a:r>
              <a:rPr lang="en-US" sz="2000" i="1" dirty="0"/>
              <a:t>Use version control, tag releases, preserve data (separately), understand the difference between sharing and preserving</a:t>
            </a:r>
            <a:endParaRPr lang="en-US" i="1" dirty="0"/>
          </a:p>
        </p:txBody>
      </p:sp>
    </p:spTree>
    <p:extLst>
      <p:ext uri="{BB962C8B-B14F-4D97-AF65-F5344CB8AC3E}">
        <p14:creationId xmlns:p14="http://schemas.microsoft.com/office/powerpoint/2010/main" val="1635784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35752-3BC6-A7F4-562E-05A1CF1D67CF}"/>
              </a:ext>
            </a:extLst>
          </p:cNvPr>
          <p:cNvSpPr>
            <a:spLocks noGrp="1"/>
          </p:cNvSpPr>
          <p:nvPr>
            <p:ph type="title"/>
          </p:nvPr>
        </p:nvSpPr>
        <p:spPr/>
        <p:txBody>
          <a:bodyPr>
            <a:normAutofit fontScale="90000"/>
          </a:bodyPr>
          <a:lstStyle/>
          <a:p>
            <a:r>
              <a:rPr lang="en-US" dirty="0"/>
              <a:t>That’s a lot of stuff to learn and remember… </a:t>
            </a:r>
            <a:br>
              <a:rPr lang="en-US" dirty="0"/>
            </a:br>
            <a:r>
              <a:rPr lang="en-US" sz="5300" b="1" dirty="0"/>
              <a:t>I want to focus on the economics!</a:t>
            </a:r>
            <a:endParaRPr lang="en-US" b="1" dirty="0"/>
          </a:p>
        </p:txBody>
      </p:sp>
    </p:spTree>
    <p:extLst>
      <p:ext uri="{BB962C8B-B14F-4D97-AF65-F5344CB8AC3E}">
        <p14:creationId xmlns:p14="http://schemas.microsoft.com/office/powerpoint/2010/main" val="16900482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C9C128-47DA-BC8C-0B0B-6DD508A1F1CF}"/>
              </a:ext>
            </a:extLst>
          </p:cNvPr>
          <p:cNvSpPr txBox="1"/>
          <p:nvPr/>
        </p:nvSpPr>
        <p:spPr>
          <a:xfrm>
            <a:off x="1986298" y="1900895"/>
            <a:ext cx="7595024" cy="2800767"/>
          </a:xfrm>
          <a:prstGeom prst="rect">
            <a:avLst/>
          </a:prstGeom>
          <a:noFill/>
        </p:spPr>
        <p:txBody>
          <a:bodyPr wrap="square" rtlCol="0">
            <a:spAutoFit/>
          </a:bodyPr>
          <a:lstStyle/>
          <a:p>
            <a:pPr algn="ctr"/>
            <a:r>
              <a:rPr lang="en-US" sz="8800" dirty="0">
                <a:solidFill>
                  <a:schemeClr val="bg1"/>
                </a:solidFill>
              </a:rPr>
              <a:t>Support by Institutions</a:t>
            </a:r>
            <a:endParaRPr lang="en-US" dirty="0">
              <a:solidFill>
                <a:schemeClr val="bg1"/>
              </a:solidFill>
            </a:endParaRPr>
          </a:p>
        </p:txBody>
      </p:sp>
    </p:spTree>
    <p:extLst>
      <p:ext uri="{BB962C8B-B14F-4D97-AF65-F5344CB8AC3E}">
        <p14:creationId xmlns:p14="http://schemas.microsoft.com/office/powerpoint/2010/main" val="930586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61F4-F193-547E-E488-2958F4E0259F}"/>
              </a:ext>
            </a:extLst>
          </p:cNvPr>
          <p:cNvSpPr>
            <a:spLocks noGrp="1"/>
          </p:cNvSpPr>
          <p:nvPr>
            <p:ph type="title"/>
          </p:nvPr>
        </p:nvSpPr>
        <p:spPr/>
        <p:txBody>
          <a:bodyPr/>
          <a:lstStyle/>
          <a:p>
            <a:r>
              <a:rPr lang="en-US" dirty="0"/>
              <a:t>Lesson 3: </a:t>
            </a:r>
            <a:r>
              <a:rPr lang="en-US" sz="3600" dirty="0"/>
              <a:t>Support by institutions is insufficient</a:t>
            </a:r>
            <a:endParaRPr lang="en-US" dirty="0"/>
          </a:p>
        </p:txBody>
      </p:sp>
      <p:sp>
        <p:nvSpPr>
          <p:cNvPr id="3" name="Content Placeholder 2">
            <a:extLst>
              <a:ext uri="{FF2B5EF4-FFF2-40B4-BE49-F238E27FC236}">
                <a16:creationId xmlns:a16="http://schemas.microsoft.com/office/drawing/2014/main" id="{0CF45453-B710-47FB-59BE-27030D73BD12}"/>
              </a:ext>
            </a:extLst>
          </p:cNvPr>
          <p:cNvSpPr>
            <a:spLocks noGrp="1"/>
          </p:cNvSpPr>
          <p:nvPr>
            <p:ph idx="1"/>
          </p:nvPr>
        </p:nvSpPr>
        <p:spPr/>
        <p:txBody>
          <a:bodyPr/>
          <a:lstStyle/>
          <a:p>
            <a:r>
              <a:rPr lang="en-US" dirty="0"/>
              <a:t>When should these skills be taught?</a:t>
            </a:r>
          </a:p>
          <a:p>
            <a:pPr lvl="1"/>
            <a:r>
              <a:rPr lang="en-US" dirty="0"/>
              <a:t>These are core “tools of the trade”!</a:t>
            </a:r>
          </a:p>
          <a:p>
            <a:pPr lvl="1"/>
            <a:r>
              <a:rPr lang="en-US" dirty="0"/>
              <a:t>Undergrad, core part of graduate curricula</a:t>
            </a:r>
          </a:p>
          <a:p>
            <a:pPr lvl="1"/>
            <a:r>
              <a:rPr lang="en-US" dirty="0"/>
              <a:t>In other disciplines: students learn how to collect use a pipette, how to tag field mice in the wild…</a:t>
            </a:r>
          </a:p>
        </p:txBody>
      </p:sp>
      <p:pic>
        <p:nvPicPr>
          <p:cNvPr id="5" name="Picture 4">
            <a:extLst>
              <a:ext uri="{FF2B5EF4-FFF2-40B4-BE49-F238E27FC236}">
                <a16:creationId xmlns:a16="http://schemas.microsoft.com/office/drawing/2014/main" id="{7E525218-5700-A6BE-5683-8B10F3EF2B66}"/>
              </a:ext>
            </a:extLst>
          </p:cNvPr>
          <p:cNvPicPr>
            <a:picLocks noChangeAspect="1"/>
          </p:cNvPicPr>
          <p:nvPr/>
        </p:nvPicPr>
        <p:blipFill>
          <a:blip r:embed="rId2"/>
          <a:stretch>
            <a:fillRect/>
          </a:stretch>
        </p:blipFill>
        <p:spPr>
          <a:xfrm>
            <a:off x="6623437" y="3823586"/>
            <a:ext cx="3164577" cy="2271627"/>
          </a:xfrm>
          <a:prstGeom prst="rect">
            <a:avLst/>
          </a:prstGeom>
        </p:spPr>
      </p:pic>
    </p:spTree>
    <p:extLst>
      <p:ext uri="{BB962C8B-B14F-4D97-AF65-F5344CB8AC3E}">
        <p14:creationId xmlns:p14="http://schemas.microsoft.com/office/powerpoint/2010/main" val="23118944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61F4-F193-547E-E488-2958F4E0259F}"/>
              </a:ext>
            </a:extLst>
          </p:cNvPr>
          <p:cNvSpPr>
            <a:spLocks noGrp="1"/>
          </p:cNvSpPr>
          <p:nvPr>
            <p:ph type="title"/>
          </p:nvPr>
        </p:nvSpPr>
        <p:spPr/>
        <p:txBody>
          <a:bodyPr/>
          <a:lstStyle/>
          <a:p>
            <a:r>
              <a:rPr lang="en-US" dirty="0"/>
              <a:t>Lesson 3: </a:t>
            </a:r>
            <a:r>
              <a:rPr lang="en-US" sz="3600" dirty="0"/>
              <a:t>Support by institutions is insufficient</a:t>
            </a:r>
            <a:endParaRPr lang="en-US" dirty="0"/>
          </a:p>
        </p:txBody>
      </p:sp>
      <p:sp>
        <p:nvSpPr>
          <p:cNvPr id="3" name="Content Placeholder 2">
            <a:extLst>
              <a:ext uri="{FF2B5EF4-FFF2-40B4-BE49-F238E27FC236}">
                <a16:creationId xmlns:a16="http://schemas.microsoft.com/office/drawing/2014/main" id="{0CF45453-B710-47FB-59BE-27030D73BD12}"/>
              </a:ext>
            </a:extLst>
          </p:cNvPr>
          <p:cNvSpPr>
            <a:spLocks noGrp="1"/>
          </p:cNvSpPr>
          <p:nvPr>
            <p:ph idx="1"/>
          </p:nvPr>
        </p:nvSpPr>
        <p:spPr/>
        <p:txBody>
          <a:bodyPr/>
          <a:lstStyle/>
          <a:p>
            <a:r>
              <a:rPr lang="en-US" dirty="0"/>
              <a:t>Should all of these skills be taught?</a:t>
            </a:r>
          </a:p>
          <a:p>
            <a:pPr lvl="1"/>
            <a:r>
              <a:rPr lang="en-US" dirty="0"/>
              <a:t>How to deposit data</a:t>
            </a:r>
          </a:p>
          <a:p>
            <a:pPr lvl="1"/>
            <a:r>
              <a:rPr lang="en-US" dirty="0"/>
              <a:t>How to set up a compute cluster</a:t>
            </a:r>
          </a:p>
          <a:p>
            <a:r>
              <a:rPr lang="en-US" dirty="0"/>
              <a:t>Some of these skills fall into other categories, but</a:t>
            </a:r>
          </a:p>
          <a:p>
            <a:pPr lvl="1"/>
            <a:r>
              <a:rPr lang="en-US" dirty="0"/>
              <a:t>Data librarians are understaffed, and not trained in discipline-specific practices</a:t>
            </a:r>
          </a:p>
          <a:p>
            <a:pPr lvl="1"/>
            <a:r>
              <a:rPr lang="en-US" dirty="0"/>
              <a:t>Campus IT has highly varying funding and consulting time</a:t>
            </a:r>
          </a:p>
          <a:p>
            <a:pPr lvl="1"/>
            <a:r>
              <a:rPr lang="en-US" dirty="0"/>
              <a:t>Cross-campus IT practices are nowhere close to compatible</a:t>
            </a:r>
          </a:p>
          <a:p>
            <a:pPr lvl="1"/>
            <a:endParaRPr lang="en-US" dirty="0"/>
          </a:p>
        </p:txBody>
      </p:sp>
    </p:spTree>
    <p:extLst>
      <p:ext uri="{BB962C8B-B14F-4D97-AF65-F5344CB8AC3E}">
        <p14:creationId xmlns:p14="http://schemas.microsoft.com/office/powerpoint/2010/main" val="21339620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61F4-F193-547E-E488-2958F4E0259F}"/>
              </a:ext>
            </a:extLst>
          </p:cNvPr>
          <p:cNvSpPr>
            <a:spLocks noGrp="1"/>
          </p:cNvSpPr>
          <p:nvPr>
            <p:ph type="title"/>
          </p:nvPr>
        </p:nvSpPr>
        <p:spPr/>
        <p:txBody>
          <a:bodyPr/>
          <a:lstStyle/>
          <a:p>
            <a:r>
              <a:rPr lang="en-US" dirty="0"/>
              <a:t>Lesson 3: </a:t>
            </a:r>
            <a:r>
              <a:rPr lang="en-US" sz="3600" dirty="0"/>
              <a:t>Support by institutions is insufficient</a:t>
            </a:r>
            <a:endParaRPr lang="en-US" dirty="0"/>
          </a:p>
        </p:txBody>
      </p:sp>
      <p:sp>
        <p:nvSpPr>
          <p:cNvPr id="3" name="Content Placeholder 2">
            <a:extLst>
              <a:ext uri="{FF2B5EF4-FFF2-40B4-BE49-F238E27FC236}">
                <a16:creationId xmlns:a16="http://schemas.microsoft.com/office/drawing/2014/main" id="{0CF45453-B710-47FB-59BE-27030D73BD12}"/>
              </a:ext>
            </a:extLst>
          </p:cNvPr>
          <p:cNvSpPr>
            <a:spLocks noGrp="1"/>
          </p:cNvSpPr>
          <p:nvPr>
            <p:ph idx="1"/>
          </p:nvPr>
        </p:nvSpPr>
        <p:spPr/>
        <p:txBody>
          <a:bodyPr/>
          <a:lstStyle/>
          <a:p>
            <a:pPr marL="0" indent="0">
              <a:buNone/>
            </a:pPr>
            <a:r>
              <a:rPr lang="en-US" dirty="0"/>
              <a:t>Institutional funding and mandates are not adequate</a:t>
            </a:r>
          </a:p>
          <a:p>
            <a:r>
              <a:rPr lang="en-US" dirty="0"/>
              <a:t>Most grant funding in social sciences does not require (or allow!) for this kind of budgeting</a:t>
            </a:r>
          </a:p>
          <a:p>
            <a:pPr lvl="1"/>
            <a:r>
              <a:rPr lang="en-US" dirty="0"/>
              <a:t>Earmarked portions of funds would be great!</a:t>
            </a:r>
          </a:p>
          <a:p>
            <a:pPr lvl="1"/>
            <a:r>
              <a:rPr lang="en-US" dirty="0"/>
              <a:t>(This is slowly coming, NSF and NIH are making progress)</a:t>
            </a:r>
          </a:p>
          <a:p>
            <a:r>
              <a:rPr lang="en-US" dirty="0"/>
              <a:t>(Most) Universities consider this an external mandate, not part of their “overhead”</a:t>
            </a:r>
          </a:p>
          <a:p>
            <a:pPr lvl="1"/>
            <a:r>
              <a:rPr lang="en-US" dirty="0"/>
              <a:t>“Provide us with an account, and we will do it”</a:t>
            </a:r>
          </a:p>
          <a:p>
            <a:pPr lvl="1"/>
            <a:r>
              <a:rPr lang="en-US" dirty="0"/>
              <a:t>Leads to highly scattershot infrastructure</a:t>
            </a:r>
          </a:p>
          <a:p>
            <a:pPr lvl="1"/>
            <a:endParaRPr lang="en-US" dirty="0"/>
          </a:p>
          <a:p>
            <a:pPr lvl="1"/>
            <a:endParaRPr lang="en-US" dirty="0"/>
          </a:p>
        </p:txBody>
      </p:sp>
    </p:spTree>
    <p:extLst>
      <p:ext uri="{BB962C8B-B14F-4D97-AF65-F5344CB8AC3E}">
        <p14:creationId xmlns:p14="http://schemas.microsoft.com/office/powerpoint/2010/main" val="2916946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89965" y="3802931"/>
            <a:ext cx="2203268" cy="51743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0193" y="2954064"/>
            <a:ext cx="7241177" cy="385433"/>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94760" y="2681203"/>
            <a:ext cx="7543800" cy="386862"/>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AEA Data &amp; Code Availability Policy (2019)</a:t>
            </a:r>
          </a:p>
        </p:txBody>
      </p:sp>
      <p:sp>
        <p:nvSpPr>
          <p:cNvPr id="7" name="Rectangle 6"/>
          <p:cNvSpPr/>
          <p:nvPr/>
        </p:nvSpPr>
        <p:spPr>
          <a:xfrm>
            <a:off x="5686696" y="4857587"/>
            <a:ext cx="5129349" cy="39107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normAutofit/>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t>
            </a:r>
            <a:r>
              <a:rPr lang="en-US" b="1" u="sng" dirty="0"/>
              <a:t>access to the data and code is clearly and precisely documented and is non-exclusive to the authors.</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a:solidFill>
                  <a:schemeClr val="bg1">
                    <a:lumMod val="75000"/>
                  </a:schemeClr>
                </a:solidFill>
              </a:rPr>
              <a:t>, </a:t>
            </a:r>
            <a:r>
              <a:rPr lang="en-US" sz="3200" b="1" dirty="0">
                <a:solidFill>
                  <a:schemeClr val="accent6">
                    <a:lumMod val="75000"/>
                  </a:schemeClr>
                </a:solidFill>
              </a:rPr>
              <a:t>prior to acceptance</a:t>
            </a:r>
            <a:r>
              <a:rPr lang="en-US" dirty="0">
                <a:solidFill>
                  <a:schemeClr val="bg1">
                    <a:lumMod val="75000"/>
                  </a:schemeClr>
                </a:solidFill>
              </a:rPr>
              <a:t>, the data, programs, and other details of the computations </a:t>
            </a:r>
            <a:r>
              <a:rPr lang="en-US" sz="3200" b="1" dirty="0">
                <a:solidFill>
                  <a:schemeClr val="accent4">
                    <a:lumMod val="75000"/>
                  </a:schemeClr>
                </a:solidFill>
              </a:rPr>
              <a:t>sufficient to permit replication</a:t>
            </a:r>
            <a:r>
              <a:rPr lang="en-US" dirty="0">
                <a:solidFill>
                  <a:schemeClr val="bg1">
                    <a:lumMod val="75000"/>
                  </a:schemeClr>
                </a:solidFill>
              </a:rPr>
              <a:t>, as well as </a:t>
            </a:r>
            <a:r>
              <a:rPr lang="en-US" b="1" dirty="0">
                <a:solidFill>
                  <a:schemeClr val="accent1">
                    <a:lumMod val="75000"/>
                  </a:schemeClr>
                </a:solidFill>
              </a:rPr>
              <a:t>information about access to data and programs.</a:t>
            </a:r>
          </a:p>
          <a:p>
            <a:endParaRPr lang="en-US" dirty="0"/>
          </a:p>
        </p:txBody>
      </p:sp>
    </p:spTree>
    <p:extLst>
      <p:ext uri="{BB962C8B-B14F-4D97-AF65-F5344CB8AC3E}">
        <p14:creationId xmlns:p14="http://schemas.microsoft.com/office/powerpoint/2010/main" val="33662358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61F4-F193-547E-E488-2958F4E0259F}"/>
              </a:ext>
            </a:extLst>
          </p:cNvPr>
          <p:cNvSpPr>
            <a:spLocks noGrp="1"/>
          </p:cNvSpPr>
          <p:nvPr>
            <p:ph type="title"/>
          </p:nvPr>
        </p:nvSpPr>
        <p:spPr/>
        <p:txBody>
          <a:bodyPr/>
          <a:lstStyle/>
          <a:p>
            <a:r>
              <a:rPr lang="en-US" dirty="0"/>
              <a:t>Lesson 3: </a:t>
            </a:r>
            <a:r>
              <a:rPr lang="en-US" sz="3600" dirty="0"/>
              <a:t>Support by institutions is insufficient</a:t>
            </a:r>
            <a:endParaRPr lang="en-US" dirty="0"/>
          </a:p>
        </p:txBody>
      </p:sp>
      <p:sp>
        <p:nvSpPr>
          <p:cNvPr id="3" name="Content Placeholder 2">
            <a:extLst>
              <a:ext uri="{FF2B5EF4-FFF2-40B4-BE49-F238E27FC236}">
                <a16:creationId xmlns:a16="http://schemas.microsoft.com/office/drawing/2014/main" id="{0CF45453-B710-47FB-59BE-27030D73BD12}"/>
              </a:ext>
            </a:extLst>
          </p:cNvPr>
          <p:cNvSpPr>
            <a:spLocks noGrp="1"/>
          </p:cNvSpPr>
          <p:nvPr>
            <p:ph idx="1"/>
          </p:nvPr>
        </p:nvSpPr>
        <p:spPr/>
        <p:txBody>
          <a:bodyPr/>
          <a:lstStyle/>
          <a:p>
            <a:pPr marL="0" indent="0">
              <a:buNone/>
            </a:pPr>
            <a:r>
              <a:rPr lang="en-US" dirty="0"/>
              <a:t>Disciplinary institutions need funding</a:t>
            </a:r>
          </a:p>
          <a:p>
            <a:r>
              <a:rPr lang="en-US" dirty="0"/>
              <a:t>Direct funding: should archives be treated like infrastructure? </a:t>
            </a:r>
          </a:p>
          <a:p>
            <a:pPr lvl="1"/>
            <a:r>
              <a:rPr lang="en-US" dirty="0"/>
              <a:t>This is the case in many NIH archives</a:t>
            </a:r>
          </a:p>
          <a:p>
            <a:pPr lvl="1"/>
            <a:r>
              <a:rPr lang="en-US" dirty="0"/>
              <a:t>Not quite as ubiquitous in social sciences</a:t>
            </a:r>
          </a:p>
          <a:p>
            <a:pPr lvl="1"/>
            <a:r>
              <a:rPr lang="en-US" dirty="0"/>
              <a:t>Where do you want to preserve 1TB per user per day for the next 50 years? It’s not free…</a:t>
            </a:r>
          </a:p>
          <a:p>
            <a:r>
              <a:rPr lang="en-US" dirty="0"/>
              <a:t>Indirect funding (via grants)</a:t>
            </a:r>
          </a:p>
          <a:p>
            <a:pPr lvl="1"/>
            <a:r>
              <a:rPr lang="en-US" dirty="0"/>
              <a:t>See previous slide</a:t>
            </a:r>
          </a:p>
          <a:p>
            <a:pPr lvl="1"/>
            <a:endParaRPr lang="en-US" dirty="0"/>
          </a:p>
          <a:p>
            <a:pPr lvl="1"/>
            <a:endParaRPr lang="en-US" dirty="0"/>
          </a:p>
        </p:txBody>
      </p:sp>
    </p:spTree>
    <p:extLst>
      <p:ext uri="{BB962C8B-B14F-4D97-AF65-F5344CB8AC3E}">
        <p14:creationId xmlns:p14="http://schemas.microsoft.com/office/powerpoint/2010/main" val="34954728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61F4-F193-547E-E488-2958F4E0259F}"/>
              </a:ext>
            </a:extLst>
          </p:cNvPr>
          <p:cNvSpPr>
            <a:spLocks noGrp="1"/>
          </p:cNvSpPr>
          <p:nvPr>
            <p:ph type="title"/>
          </p:nvPr>
        </p:nvSpPr>
        <p:spPr/>
        <p:txBody>
          <a:bodyPr/>
          <a:lstStyle/>
          <a:p>
            <a:r>
              <a:rPr lang="en-US" dirty="0"/>
              <a:t>Lesson 3: </a:t>
            </a:r>
            <a:r>
              <a:rPr lang="en-US" sz="3600" dirty="0"/>
              <a:t>Support by institutions is insufficient</a:t>
            </a:r>
            <a:endParaRPr lang="en-US" dirty="0"/>
          </a:p>
        </p:txBody>
      </p:sp>
      <p:sp>
        <p:nvSpPr>
          <p:cNvPr id="3" name="Content Placeholder 2">
            <a:extLst>
              <a:ext uri="{FF2B5EF4-FFF2-40B4-BE49-F238E27FC236}">
                <a16:creationId xmlns:a16="http://schemas.microsoft.com/office/drawing/2014/main" id="{0CF45453-B710-47FB-59BE-27030D73BD12}"/>
              </a:ext>
            </a:extLst>
          </p:cNvPr>
          <p:cNvSpPr>
            <a:spLocks noGrp="1"/>
          </p:cNvSpPr>
          <p:nvPr>
            <p:ph idx="1"/>
          </p:nvPr>
        </p:nvSpPr>
        <p:spPr/>
        <p:txBody>
          <a:bodyPr/>
          <a:lstStyle/>
          <a:p>
            <a:pPr marL="0" indent="0">
              <a:buNone/>
            </a:pPr>
            <a:r>
              <a:rPr lang="en-US" dirty="0"/>
              <a:t>All institutions need to consider the user experience</a:t>
            </a:r>
          </a:p>
          <a:p>
            <a:r>
              <a:rPr lang="en-US" dirty="0"/>
              <a:t>Data provenance and preservation would be a lot easier to implement if scripted</a:t>
            </a:r>
          </a:p>
          <a:p>
            <a:pPr lvl="1"/>
            <a:r>
              <a:rPr lang="en-US" dirty="0"/>
              <a:t>Need for APIs both for upload and download (usage)</a:t>
            </a:r>
          </a:p>
          <a:p>
            <a:pPr lvl="1"/>
            <a:r>
              <a:rPr lang="en-US" dirty="0"/>
              <a:t>Some progress: </a:t>
            </a:r>
            <a:r>
              <a:rPr lang="en-US" dirty="0" err="1"/>
              <a:t>Zenodo</a:t>
            </a:r>
            <a:r>
              <a:rPr lang="en-US" dirty="0"/>
              <a:t> and </a:t>
            </a:r>
            <a:r>
              <a:rPr lang="en-US" dirty="0" err="1"/>
              <a:t>Dataverse</a:t>
            </a:r>
            <a:r>
              <a:rPr lang="en-US" dirty="0"/>
              <a:t> (usually Python, sometimes R)</a:t>
            </a:r>
          </a:p>
          <a:p>
            <a:pPr lvl="1"/>
            <a:endParaRPr lang="en-US" dirty="0"/>
          </a:p>
        </p:txBody>
      </p:sp>
    </p:spTree>
    <p:extLst>
      <p:ext uri="{BB962C8B-B14F-4D97-AF65-F5344CB8AC3E}">
        <p14:creationId xmlns:p14="http://schemas.microsoft.com/office/powerpoint/2010/main" val="28883008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61F4-F193-547E-E488-2958F4E0259F}"/>
              </a:ext>
            </a:extLst>
          </p:cNvPr>
          <p:cNvSpPr>
            <a:spLocks noGrp="1"/>
          </p:cNvSpPr>
          <p:nvPr>
            <p:ph type="title"/>
          </p:nvPr>
        </p:nvSpPr>
        <p:spPr/>
        <p:txBody>
          <a:bodyPr/>
          <a:lstStyle/>
          <a:p>
            <a:r>
              <a:rPr lang="en-US" dirty="0"/>
              <a:t>Lesson 3: </a:t>
            </a:r>
            <a:r>
              <a:rPr lang="en-US" sz="3600" dirty="0"/>
              <a:t>Support by institutions is insufficient</a:t>
            </a:r>
            <a:endParaRPr lang="en-US" dirty="0"/>
          </a:p>
        </p:txBody>
      </p:sp>
      <p:sp>
        <p:nvSpPr>
          <p:cNvPr id="3" name="Content Placeholder 2">
            <a:extLst>
              <a:ext uri="{FF2B5EF4-FFF2-40B4-BE49-F238E27FC236}">
                <a16:creationId xmlns:a16="http://schemas.microsoft.com/office/drawing/2014/main" id="{0CF45453-B710-47FB-59BE-27030D73BD12}"/>
              </a:ext>
            </a:extLst>
          </p:cNvPr>
          <p:cNvSpPr>
            <a:spLocks noGrp="1"/>
          </p:cNvSpPr>
          <p:nvPr>
            <p:ph idx="1"/>
          </p:nvPr>
        </p:nvSpPr>
        <p:spPr/>
        <p:txBody>
          <a:bodyPr/>
          <a:lstStyle/>
          <a:p>
            <a:pPr marL="0" indent="0">
              <a:buNone/>
            </a:pPr>
            <a:r>
              <a:rPr lang="en-US" dirty="0"/>
              <a:t>Integration of computational resources with data resources is highly inadequate</a:t>
            </a:r>
          </a:p>
          <a:p>
            <a:r>
              <a:rPr lang="en-US" dirty="0"/>
              <a:t>Most journals have “data” policies, but all research compendia have code – this is a problem with many publishers</a:t>
            </a:r>
          </a:p>
          <a:p>
            <a:r>
              <a:rPr lang="en-US" dirty="0"/>
              <a:t>Most data repositories are optimized for … data. Support for computational code or actual execution is at best preliminary</a:t>
            </a:r>
          </a:p>
          <a:p>
            <a:pPr lvl="1"/>
            <a:r>
              <a:rPr lang="en-US" dirty="0"/>
              <a:t>See </a:t>
            </a:r>
            <a:r>
              <a:rPr lang="en-US" dirty="0" err="1"/>
              <a:t>CodeOcean</a:t>
            </a:r>
            <a:r>
              <a:rPr lang="en-US" dirty="0"/>
              <a:t>, </a:t>
            </a:r>
            <a:r>
              <a:rPr lang="en-US" dirty="0" err="1"/>
              <a:t>WholeTale</a:t>
            </a:r>
            <a:r>
              <a:rPr lang="en-US" dirty="0"/>
              <a:t>, efforts around </a:t>
            </a:r>
            <a:r>
              <a:rPr lang="en-US" dirty="0" err="1"/>
              <a:t>Dataverse</a:t>
            </a:r>
            <a:endParaRPr lang="en-US" dirty="0"/>
          </a:p>
          <a:p>
            <a:pPr lvl="1"/>
            <a:r>
              <a:rPr lang="en-US" dirty="0"/>
              <a:t>See various “continuous integration” using </a:t>
            </a:r>
            <a:r>
              <a:rPr lang="en-US" dirty="0" err="1"/>
              <a:t>Github</a:t>
            </a:r>
            <a:r>
              <a:rPr lang="en-US" dirty="0"/>
              <a:t>, Travis CI, etc. but difficult to integrate data</a:t>
            </a:r>
          </a:p>
          <a:p>
            <a:pPr lvl="1"/>
            <a:endParaRPr lang="en-US" dirty="0"/>
          </a:p>
          <a:p>
            <a:pPr lvl="1"/>
            <a:endParaRPr lang="en-US" dirty="0"/>
          </a:p>
        </p:txBody>
      </p:sp>
    </p:spTree>
    <p:extLst>
      <p:ext uri="{BB962C8B-B14F-4D97-AF65-F5344CB8AC3E}">
        <p14:creationId xmlns:p14="http://schemas.microsoft.com/office/powerpoint/2010/main" val="762527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0691E7-BBE0-2EAB-AA30-E77BA8018756}"/>
              </a:ext>
            </a:extLst>
          </p:cNvPr>
          <p:cNvSpPr>
            <a:spLocks noGrp="1"/>
          </p:cNvSpPr>
          <p:nvPr>
            <p:ph type="title"/>
          </p:nvPr>
        </p:nvSpPr>
        <p:spPr/>
        <p:txBody>
          <a:bodyPr/>
          <a:lstStyle/>
          <a:p>
            <a:r>
              <a:rPr lang="en-US" dirty="0"/>
              <a:t>Solution 6: Institutional support</a:t>
            </a:r>
          </a:p>
        </p:txBody>
      </p:sp>
      <p:sp>
        <p:nvSpPr>
          <p:cNvPr id="6" name="Content Placeholder 5">
            <a:extLst>
              <a:ext uri="{FF2B5EF4-FFF2-40B4-BE49-F238E27FC236}">
                <a16:creationId xmlns:a16="http://schemas.microsoft.com/office/drawing/2014/main" id="{78B5BACD-209B-A21B-E127-3C574D0BE099}"/>
              </a:ext>
            </a:extLst>
          </p:cNvPr>
          <p:cNvSpPr>
            <a:spLocks noGrp="1"/>
          </p:cNvSpPr>
          <p:nvPr>
            <p:ph idx="1"/>
          </p:nvPr>
        </p:nvSpPr>
        <p:spPr/>
        <p:txBody>
          <a:bodyPr>
            <a:normAutofit/>
          </a:bodyPr>
          <a:lstStyle/>
          <a:p>
            <a:pPr marL="0" indent="0" algn="ctr">
              <a:buNone/>
            </a:pPr>
            <a:r>
              <a:rPr lang="en-US" sz="2000" i="1" dirty="0"/>
              <a:t>(departments, schools, libraries, IT, universities)</a:t>
            </a:r>
          </a:p>
          <a:p>
            <a:pPr marL="0" indent="0" algn="ctr">
              <a:buNone/>
            </a:pPr>
            <a:endParaRPr lang="en-US" sz="2000" i="1" dirty="0"/>
          </a:p>
          <a:p>
            <a:pPr marL="457200" indent="-457200">
              <a:buFont typeface="+mj-lt"/>
              <a:buAutoNum type="arabicPeriod"/>
            </a:pPr>
            <a:r>
              <a:rPr lang="en-US" sz="3200" dirty="0"/>
              <a:t>Offer training in adapted tools</a:t>
            </a:r>
            <a:br>
              <a:rPr lang="en-US" sz="3200" dirty="0"/>
            </a:br>
            <a:r>
              <a:rPr lang="en-US" sz="2400" i="1" dirty="0"/>
              <a:t>(not sufficient to just show how to do a </a:t>
            </a:r>
            <a:r>
              <a:rPr lang="en-US" sz="2400" i="1" dirty="0" err="1"/>
              <a:t>Rmarkdown</a:t>
            </a:r>
            <a:r>
              <a:rPr lang="en-US" sz="2400" i="1" dirty="0"/>
              <a:t> document)</a:t>
            </a:r>
            <a:endParaRPr lang="en-US" sz="3200" i="1" dirty="0"/>
          </a:p>
          <a:p>
            <a:pPr marL="457200" indent="-457200">
              <a:buFont typeface="+mj-lt"/>
              <a:buAutoNum type="arabicPeriod"/>
            </a:pPr>
            <a:r>
              <a:rPr lang="en-US" sz="3200" dirty="0"/>
              <a:t>Highlight appropriate community </a:t>
            </a:r>
            <a:r>
              <a:rPr lang="en-US" sz="3200" i="1" dirty="0"/>
              <a:t>(</a:t>
            </a:r>
            <a:r>
              <a:rPr lang="en-US" sz="3200" i="1" dirty="0" err="1"/>
              <a:t>Zenodo</a:t>
            </a:r>
            <a:r>
              <a:rPr lang="en-US" sz="3200" i="1" dirty="0"/>
              <a:t>, </a:t>
            </a:r>
            <a:r>
              <a:rPr lang="en-US" sz="3200" i="1" dirty="0" err="1"/>
              <a:t>Dataverse</a:t>
            </a:r>
            <a:r>
              <a:rPr lang="en-US" sz="3200" i="1" dirty="0"/>
              <a:t>, others)</a:t>
            </a:r>
            <a:r>
              <a:rPr lang="en-US" sz="3200" dirty="0"/>
              <a:t> or university sites</a:t>
            </a:r>
          </a:p>
          <a:p>
            <a:pPr marL="457200" indent="-457200">
              <a:buFont typeface="+mj-lt"/>
              <a:buAutoNum type="arabicPeriod"/>
            </a:pPr>
            <a:r>
              <a:rPr lang="en-US" sz="3200" dirty="0"/>
              <a:t>Provide streamlined access to some frequently used (open/commercial) tools</a:t>
            </a:r>
            <a:br>
              <a:rPr lang="en-US" sz="3200" dirty="0"/>
            </a:br>
            <a:r>
              <a:rPr lang="en-US" sz="2400" i="1" dirty="0"/>
              <a:t>(AWS/GCS/Azure, CI on </a:t>
            </a:r>
            <a:r>
              <a:rPr lang="en-US" sz="2400" i="1" dirty="0" err="1"/>
              <a:t>Github</a:t>
            </a:r>
            <a:r>
              <a:rPr lang="en-US" sz="2400" i="1" dirty="0"/>
              <a:t>/others, etc.)</a:t>
            </a:r>
          </a:p>
        </p:txBody>
      </p:sp>
    </p:spTree>
    <p:extLst>
      <p:ext uri="{BB962C8B-B14F-4D97-AF65-F5344CB8AC3E}">
        <p14:creationId xmlns:p14="http://schemas.microsoft.com/office/powerpoint/2010/main" val="353296516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b="1" dirty="0"/>
              <a:t>Some thoughts for the role of Faculty</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normAutofit/>
          </a:bodyPr>
          <a:lstStyle/>
          <a:p>
            <a:pPr marL="514350" indent="-514350">
              <a:buFont typeface="+mj-lt"/>
              <a:buAutoNum type="arabicPeriod"/>
            </a:pPr>
            <a:r>
              <a:rPr lang="en-US" dirty="0"/>
              <a:t>Encourage students to learn new skills outside of economics</a:t>
            </a:r>
            <a:br>
              <a:rPr lang="en-US" dirty="0"/>
            </a:br>
            <a:r>
              <a:rPr lang="en-US" sz="2000" i="1" dirty="0"/>
              <a:t>Even or especially if you do not have the time to do so</a:t>
            </a:r>
          </a:p>
          <a:p>
            <a:pPr marL="514350" indent="-514350">
              <a:buFont typeface="+mj-lt"/>
              <a:buAutoNum type="arabicPeriod"/>
            </a:pPr>
            <a:r>
              <a:rPr lang="en-US" dirty="0"/>
              <a:t>Demand reproducibility when reviewing </a:t>
            </a:r>
            <a:br>
              <a:rPr lang="en-US" dirty="0"/>
            </a:br>
            <a:r>
              <a:rPr lang="en-US" dirty="0"/>
              <a:t>(</a:t>
            </a:r>
            <a:r>
              <a:rPr lang="en-US" i="1" dirty="0"/>
              <a:t>articles, theses, intermediate reports from students, etc.</a:t>
            </a:r>
            <a:r>
              <a:rPr lang="en-US" dirty="0"/>
              <a:t>)</a:t>
            </a:r>
            <a:br>
              <a:rPr lang="en-US" dirty="0"/>
            </a:br>
            <a:r>
              <a:rPr lang="en-US" sz="2000" i="1" dirty="0"/>
              <a:t>automated re-runs on </a:t>
            </a:r>
            <a:r>
              <a:rPr lang="en-US" sz="2000" i="1" dirty="0" err="1"/>
              <a:t>Github</a:t>
            </a:r>
            <a:r>
              <a:rPr lang="en-US" sz="2000" i="1" dirty="0"/>
              <a:t>, which particular release to review, refusing emailed copies</a:t>
            </a:r>
            <a:endParaRPr lang="en-US" sz="2400" i="1"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normAutofit/>
          </a:bodyPr>
          <a:lstStyle/>
          <a:p>
            <a:pPr marL="514350" indent="-514350">
              <a:buFont typeface="+mj-lt"/>
              <a:buAutoNum type="arabicPeriod" startAt="3"/>
            </a:pPr>
            <a:r>
              <a:rPr lang="en-US" dirty="0"/>
              <a:t>Incentivize reproducibility</a:t>
            </a:r>
            <a:br>
              <a:rPr lang="en-US" dirty="0"/>
            </a:br>
            <a:r>
              <a:rPr lang="en-US" sz="2000" i="1" dirty="0"/>
              <a:t>For robustness, for efficiency, but also training for exposure to the discipline. Example: Replication Challenges </a:t>
            </a:r>
            <a:endParaRPr lang="en-US" i="1" dirty="0"/>
          </a:p>
        </p:txBody>
      </p:sp>
    </p:spTree>
    <p:extLst>
      <p:ext uri="{BB962C8B-B14F-4D97-AF65-F5344CB8AC3E}">
        <p14:creationId xmlns:p14="http://schemas.microsoft.com/office/powerpoint/2010/main" val="21414906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F08CD96-1BFA-E52F-4D08-DEE3C1D9227C}"/>
              </a:ext>
            </a:extLst>
          </p:cNvPr>
          <p:cNvSpPr>
            <a:spLocks noGrp="1"/>
          </p:cNvSpPr>
          <p:nvPr>
            <p:ph type="title"/>
          </p:nvPr>
        </p:nvSpPr>
        <p:spPr/>
        <p:txBody>
          <a:bodyPr/>
          <a:lstStyle/>
          <a:p>
            <a:pPr algn="ctr"/>
            <a:r>
              <a:rPr lang="en-US" dirty="0"/>
              <a:t>Please don’t produce</a:t>
            </a:r>
            <a:br>
              <a:rPr lang="en-US" dirty="0"/>
            </a:br>
            <a:r>
              <a:rPr lang="en-US" dirty="0"/>
              <a:t>irreproducible articles!</a:t>
            </a:r>
          </a:p>
        </p:txBody>
      </p:sp>
      <p:pic>
        <p:nvPicPr>
          <p:cNvPr id="9" name="Content Placeholder 8">
            <a:extLst>
              <a:ext uri="{FF2B5EF4-FFF2-40B4-BE49-F238E27FC236}">
                <a16:creationId xmlns:a16="http://schemas.microsoft.com/office/drawing/2014/main" id="{04916F01-AAD4-CB5F-4835-8A02D93CF4CA}"/>
              </a:ext>
            </a:extLst>
          </p:cNvPr>
          <p:cNvPicPr>
            <a:picLocks noGrp="1" noChangeAspect="1"/>
          </p:cNvPicPr>
          <p:nvPr>
            <p:ph idx="1"/>
          </p:nvPr>
        </p:nvPicPr>
        <p:blipFill>
          <a:blip r:embed="rId2"/>
          <a:stretch>
            <a:fillRect/>
          </a:stretch>
        </p:blipFill>
        <p:spPr>
          <a:xfrm>
            <a:off x="838200" y="2906926"/>
            <a:ext cx="10515600" cy="2188736"/>
          </a:xfrm>
          <a:prstGeom prst="rect">
            <a:avLst/>
          </a:prstGeom>
        </p:spPr>
      </p:pic>
    </p:spTree>
    <p:extLst>
      <p:ext uri="{BB962C8B-B14F-4D97-AF65-F5344CB8AC3E}">
        <p14:creationId xmlns:p14="http://schemas.microsoft.com/office/powerpoint/2010/main" val="31405433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197100" y="1384300"/>
            <a:ext cx="7717573" cy="2800767"/>
          </a:xfrm>
          <a:prstGeom prst="rect">
            <a:avLst/>
          </a:prstGeom>
          <a:noFill/>
        </p:spPr>
        <p:txBody>
          <a:bodyPr wrap="square" rtlCol="0">
            <a:spAutoFit/>
          </a:bodyPr>
          <a:lstStyle/>
          <a:p>
            <a:pPr algn="ctr"/>
            <a:r>
              <a:rPr lang="en-US" sz="8800" dirty="0">
                <a:solidFill>
                  <a:schemeClr val="bg1"/>
                </a:solidFill>
              </a:rPr>
              <a:t>The role for  journals</a:t>
            </a:r>
            <a:endParaRPr lang="en-US" dirty="0">
              <a:solidFill>
                <a:schemeClr val="bg1"/>
              </a:solidFill>
            </a:endParaRPr>
          </a:p>
        </p:txBody>
      </p:sp>
    </p:spTree>
    <p:extLst>
      <p:ext uri="{BB962C8B-B14F-4D97-AF65-F5344CB8AC3E}">
        <p14:creationId xmlns:p14="http://schemas.microsoft.com/office/powerpoint/2010/main" val="312201009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Transportability</a:t>
            </a:r>
          </a:p>
        </p:txBody>
      </p:sp>
      <p:sp>
        <p:nvSpPr>
          <p:cNvPr id="3" name="Content Placeholder 2"/>
          <p:cNvSpPr>
            <a:spLocks noGrp="1"/>
          </p:cNvSpPr>
          <p:nvPr>
            <p:ph idx="1"/>
          </p:nvPr>
        </p:nvSpPr>
        <p:spPr>
          <a:xfrm>
            <a:off x="838200" y="2578099"/>
            <a:ext cx="10515600" cy="3598863"/>
          </a:xfrm>
        </p:spPr>
        <p:txBody>
          <a:bodyPr>
            <a:normAutofit/>
          </a:bodyPr>
          <a:lstStyle/>
          <a:p>
            <a:pPr marL="0" indent="0" algn="ctr">
              <a:buNone/>
            </a:pPr>
            <a:r>
              <a:rPr lang="en-US" sz="4800" dirty="0"/>
              <a:t>Any standards, tools, methods: must be transportable across journals (no custom solutions)</a:t>
            </a:r>
          </a:p>
        </p:txBody>
      </p:sp>
    </p:spTree>
    <p:extLst>
      <p:ext uri="{BB962C8B-B14F-4D97-AF65-F5344CB8AC3E}">
        <p14:creationId xmlns:p14="http://schemas.microsoft.com/office/powerpoint/2010/main" val="30697899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science “guild”</a:t>
            </a:r>
          </a:p>
        </p:txBody>
      </p:sp>
      <p:pic>
        <p:nvPicPr>
          <p:cNvPr id="4" name="Content Placeholder 3"/>
          <p:cNvPicPr>
            <a:picLocks noGrp="1" noChangeAspect="1"/>
          </p:cNvPicPr>
          <p:nvPr>
            <p:ph sz="half" idx="1"/>
          </p:nvPr>
        </p:nvPicPr>
        <p:blipFill>
          <a:blip r:embed="rId2"/>
          <a:stretch>
            <a:fillRect/>
          </a:stretch>
        </p:blipFill>
        <p:spPr>
          <a:xfrm>
            <a:off x="838200" y="2061134"/>
            <a:ext cx="5181600" cy="3880320"/>
          </a:xfrm>
          <a:prstGeom prst="rect">
            <a:avLst/>
          </a:prstGeom>
        </p:spPr>
      </p:pic>
      <p:sp>
        <p:nvSpPr>
          <p:cNvPr id="5" name="Content Placeholder 4"/>
          <p:cNvSpPr>
            <a:spLocks noGrp="1"/>
          </p:cNvSpPr>
          <p:nvPr>
            <p:ph sz="half" idx="2"/>
          </p:nvPr>
        </p:nvSpPr>
        <p:spPr>
          <a:xfrm>
            <a:off x="6172200" y="2273299"/>
            <a:ext cx="5181600" cy="3903663"/>
          </a:xfrm>
        </p:spPr>
        <p:txBody>
          <a:bodyPr>
            <a:normAutofit/>
          </a:bodyPr>
          <a:lstStyle/>
          <a:p>
            <a:pPr marL="0" indent="0" algn="ctr">
              <a:buNone/>
            </a:pPr>
            <a:r>
              <a:rPr lang="en-US" sz="4400" dirty="0">
                <a:hlinkClick r:id="rId3"/>
              </a:rPr>
              <a:t>https://</a:t>
            </a:r>
            <a:br>
              <a:rPr lang="en-US" sz="4400" dirty="0">
                <a:hlinkClick r:id="rId3"/>
              </a:rPr>
            </a:br>
            <a:r>
              <a:rPr lang="en-US" sz="4400" dirty="0">
                <a:hlinkClick r:id="rId3"/>
              </a:rPr>
              <a:t>social-science</a:t>
            </a:r>
            <a:br>
              <a:rPr lang="en-US" sz="4400" dirty="0">
                <a:hlinkClick r:id="rId3"/>
              </a:rPr>
            </a:br>
            <a:r>
              <a:rPr lang="en-US" sz="4400" dirty="0">
                <a:hlinkClick r:id="rId3"/>
              </a:rPr>
              <a:t>-data-editors.</a:t>
            </a:r>
            <a:br>
              <a:rPr lang="en-US" sz="4400" dirty="0">
                <a:hlinkClick r:id="rId3"/>
              </a:rPr>
            </a:br>
            <a:r>
              <a:rPr lang="en-US" sz="4400" dirty="0">
                <a:hlinkClick r:id="rId3"/>
              </a:rPr>
              <a:t>github.io/</a:t>
            </a:r>
            <a:br>
              <a:rPr lang="en-US" sz="4400" dirty="0">
                <a:hlinkClick r:id="rId3"/>
              </a:rPr>
            </a:br>
            <a:r>
              <a:rPr lang="en-US" sz="4400" dirty="0">
                <a:hlinkClick r:id="rId3"/>
              </a:rPr>
              <a:t>guidance/</a:t>
            </a:r>
            <a:endParaRPr lang="en-US" sz="4400" dirty="0"/>
          </a:p>
        </p:txBody>
      </p:sp>
      <p:pic>
        <p:nvPicPr>
          <p:cNvPr id="7" name="Picture 6"/>
          <p:cNvPicPr>
            <a:picLocks noChangeAspect="1"/>
          </p:cNvPicPr>
          <p:nvPr/>
        </p:nvPicPr>
        <p:blipFill>
          <a:blip r:embed="rId4"/>
          <a:stretch>
            <a:fillRect/>
          </a:stretch>
        </p:blipFill>
        <p:spPr>
          <a:xfrm>
            <a:off x="6613236" y="365702"/>
            <a:ext cx="4740563" cy="169543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963" y="2061133"/>
            <a:ext cx="5902710" cy="3990565"/>
          </a:xfrm>
          <a:prstGeom prst="rect">
            <a:avLst/>
          </a:prstGeom>
        </p:spPr>
      </p:pic>
    </p:spTree>
    <p:extLst>
      <p:ext uri="{BB962C8B-B14F-4D97-AF65-F5344CB8AC3E}">
        <p14:creationId xmlns:p14="http://schemas.microsoft.com/office/powerpoint/2010/main" val="17222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6CBF9-945C-AC4F-9904-6BB5D9ED8925}"/>
              </a:ext>
            </a:extLst>
          </p:cNvPr>
          <p:cNvSpPr>
            <a:spLocks noGrp="1"/>
          </p:cNvSpPr>
          <p:nvPr>
            <p:ph type="title"/>
          </p:nvPr>
        </p:nvSpPr>
        <p:spPr/>
        <p:txBody>
          <a:bodyPr/>
          <a:lstStyle/>
          <a:p>
            <a:r>
              <a:rPr lang="en-US" dirty="0"/>
              <a:t>Some resources</a:t>
            </a:r>
          </a:p>
        </p:txBody>
      </p:sp>
      <p:sp>
        <p:nvSpPr>
          <p:cNvPr id="3" name="Content Placeholder 2">
            <a:extLst>
              <a:ext uri="{FF2B5EF4-FFF2-40B4-BE49-F238E27FC236}">
                <a16:creationId xmlns:a16="http://schemas.microsoft.com/office/drawing/2014/main" id="{B9245957-D01A-BF49-BAB0-6B930B2DC2CC}"/>
              </a:ext>
            </a:extLst>
          </p:cNvPr>
          <p:cNvSpPr>
            <a:spLocks noGrp="1"/>
          </p:cNvSpPr>
          <p:nvPr>
            <p:ph idx="1"/>
          </p:nvPr>
        </p:nvSpPr>
        <p:spPr/>
        <p:txBody>
          <a:bodyPr>
            <a:normAutofit/>
          </a:bodyPr>
          <a:lstStyle/>
          <a:p>
            <a:r>
              <a:rPr lang="en-US" dirty="0">
                <a:hlinkClick r:id="rId2"/>
              </a:rPr>
              <a:t>https://social-science-data-editors.github.io/guidance/</a:t>
            </a:r>
            <a:r>
              <a:rPr lang="en-US" dirty="0"/>
              <a:t> </a:t>
            </a:r>
          </a:p>
          <a:p>
            <a:pPr lvl="1"/>
            <a:r>
              <a:rPr lang="en-US" b="1" dirty="0">
                <a:hlinkClick r:id="rId3"/>
              </a:rPr>
              <a:t>template README</a:t>
            </a:r>
            <a:r>
              <a:rPr lang="en-US" dirty="0"/>
              <a:t> </a:t>
            </a:r>
          </a:p>
          <a:p>
            <a:pPr lvl="1"/>
            <a:r>
              <a:rPr lang="en-US" dirty="0">
                <a:hlinkClick r:id="rId4"/>
              </a:rPr>
              <a:t>discussion of licensing</a:t>
            </a:r>
            <a:endParaRPr lang="en-US" dirty="0"/>
          </a:p>
          <a:p>
            <a:pPr lvl="1"/>
            <a:r>
              <a:rPr lang="en-US" dirty="0">
                <a:hlinkClick r:id="rId5"/>
              </a:rPr>
              <a:t>data citation guidance</a:t>
            </a:r>
            <a:endParaRPr lang="en-US" dirty="0"/>
          </a:p>
          <a:p>
            <a:r>
              <a:rPr lang="en-US" dirty="0">
                <a:hlinkClick r:id="rId6"/>
              </a:rPr>
              <a:t>https://aeadataeditor.github.io/</a:t>
            </a:r>
            <a:r>
              <a:rPr lang="en-US" dirty="0"/>
              <a:t> </a:t>
            </a:r>
          </a:p>
          <a:p>
            <a:pPr marL="457200" lvl="1" indent="0">
              <a:buNone/>
            </a:pPr>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6E97958D-F905-FA47-B11A-5F6EBCECBE49}"/>
              </a:ext>
            </a:extLst>
          </p:cNvPr>
          <p:cNvPicPr>
            <a:picLocks noChangeAspect="1"/>
          </p:cNvPicPr>
          <p:nvPr/>
        </p:nvPicPr>
        <p:blipFill>
          <a:blip r:embed="rId7"/>
          <a:stretch>
            <a:fillRect/>
          </a:stretch>
        </p:blipFill>
        <p:spPr>
          <a:xfrm>
            <a:off x="9259390" y="1605695"/>
            <a:ext cx="1915885" cy="685204"/>
          </a:xfrm>
          <a:prstGeom prst="rect">
            <a:avLst/>
          </a:prstGeom>
        </p:spPr>
      </p:pic>
      <p:pic>
        <p:nvPicPr>
          <p:cNvPr id="5" name="Picture 4">
            <a:extLst>
              <a:ext uri="{FF2B5EF4-FFF2-40B4-BE49-F238E27FC236}">
                <a16:creationId xmlns:a16="http://schemas.microsoft.com/office/drawing/2014/main" id="{DF2AA0D5-F1E5-E849-B719-A59C9640D71A}"/>
              </a:ext>
            </a:extLst>
          </p:cNvPr>
          <p:cNvPicPr>
            <a:picLocks noChangeAspect="1"/>
          </p:cNvPicPr>
          <p:nvPr/>
        </p:nvPicPr>
        <p:blipFill>
          <a:blip r:embed="rId8"/>
          <a:stretch>
            <a:fillRect/>
          </a:stretch>
        </p:blipFill>
        <p:spPr>
          <a:xfrm>
            <a:off x="3320994" y="4001294"/>
            <a:ext cx="1546860" cy="524730"/>
          </a:xfrm>
          <a:prstGeom prst="rect">
            <a:avLst/>
          </a:prstGeom>
        </p:spPr>
      </p:pic>
      <p:pic>
        <p:nvPicPr>
          <p:cNvPr id="7" name="Picture 6">
            <a:extLst>
              <a:ext uri="{FF2B5EF4-FFF2-40B4-BE49-F238E27FC236}">
                <a16:creationId xmlns:a16="http://schemas.microsoft.com/office/drawing/2014/main" id="{39D8C7D6-C880-8033-EBFC-C1629113B3D7}"/>
              </a:ext>
            </a:extLst>
          </p:cNvPr>
          <p:cNvPicPr>
            <a:picLocks noChangeAspect="1"/>
          </p:cNvPicPr>
          <p:nvPr/>
        </p:nvPicPr>
        <p:blipFill>
          <a:blip r:embed="rId9"/>
          <a:stretch>
            <a:fillRect/>
          </a:stretch>
        </p:blipFill>
        <p:spPr>
          <a:xfrm>
            <a:off x="6249724" y="3698727"/>
            <a:ext cx="5425440" cy="2890000"/>
          </a:xfrm>
          <a:prstGeom prst="rect">
            <a:avLst/>
          </a:prstGeom>
        </p:spPr>
      </p:pic>
    </p:spTree>
    <p:extLst>
      <p:ext uri="{BB962C8B-B14F-4D97-AF65-F5344CB8AC3E}">
        <p14:creationId xmlns:p14="http://schemas.microsoft.com/office/powerpoint/2010/main" val="1596502682"/>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themeOverride>
</file>

<file path=ppt/theme/themeOverride2.xml><?xml version="1.0" encoding="utf-8"?>
<a:themeOverride xmlns:a="http://schemas.openxmlformats.org/drawingml/2006/main">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themeOverride>
</file>

<file path=ppt/theme/themeOverride3.xml><?xml version="1.0" encoding="utf-8"?>
<a:themeOverride xmlns:a="http://schemas.openxmlformats.org/drawingml/2006/main">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421</TotalTime>
  <Words>4043</Words>
  <Application>Microsoft Office PowerPoint</Application>
  <PresentationFormat>Widescreen</PresentationFormat>
  <Paragraphs>604</Paragraphs>
  <Slides>120</Slides>
  <Notes>3</Notes>
  <HiddenSlides>31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120</vt:i4>
      </vt:variant>
    </vt:vector>
  </HeadingPairs>
  <TitlesOfParts>
    <vt:vector size="127" baseType="lpstr">
      <vt:lpstr>Arial</vt:lpstr>
      <vt:lpstr>Arial Unicode MS</vt:lpstr>
      <vt:lpstr>Calibri</vt:lpstr>
      <vt:lpstr>Calibri Light</vt:lpstr>
      <vt:lpstr>Segoe Script</vt:lpstr>
      <vt:lpstr>Times New Roman</vt:lpstr>
      <vt:lpstr>Office Theme</vt:lpstr>
      <vt:lpstr>Transparency and Reproducibility in Economics: Lessons learned from 1,000 papers</vt:lpstr>
      <vt:lpstr>3 Lessons (and many solutions)</vt:lpstr>
      <vt:lpstr>Let me expand that a bit…</vt:lpstr>
      <vt:lpstr>For students and researchers</vt:lpstr>
      <vt:lpstr>For faculty</vt:lpstr>
      <vt:lpstr>For institutions</vt:lpstr>
      <vt:lpstr>A bit of background</vt:lpstr>
      <vt:lpstr>PowerPoint Presentation</vt:lpstr>
      <vt:lpstr>AEA Data &amp; Code Availability Policy (2019)</vt:lpstr>
      <vt:lpstr>Action: Reproducibility Check</vt:lpstr>
      <vt:lpstr>Stats on reproduced articles</vt:lpstr>
      <vt:lpstr>Very little diversity in software</vt:lpstr>
      <vt:lpstr>Defining “reproducible research”</vt:lpstr>
      <vt:lpstr>PowerPoint Presentation</vt:lpstr>
      <vt:lpstr>Observation 0</vt:lpstr>
      <vt:lpstr>PowerPoint Presentation</vt:lpstr>
      <vt:lpstr>PowerPoint Presentation</vt:lpstr>
      <vt:lpstr>Lesson 1: Computational empathy</vt:lpstr>
      <vt:lpstr>Lesson 1: Computational empathy</vt:lpstr>
      <vt:lpstr>Lesson 1: Computational empathy</vt:lpstr>
      <vt:lpstr>Lesson 1: Computational empathy</vt:lpstr>
      <vt:lpstr>1. Computational empathy</vt:lpstr>
      <vt:lpstr>Solution 1: Computational Empathy </vt:lpstr>
      <vt:lpstr>PowerPoint Presentation</vt:lpstr>
      <vt:lpstr>Observation 1</vt:lpstr>
      <vt:lpstr>Observation 1: Please read the manual</vt:lpstr>
      <vt:lpstr>Observation 2</vt:lpstr>
      <vt:lpstr>Observation 2: point-and-click interfaces</vt:lpstr>
      <vt:lpstr>PowerPoint Presentation</vt:lpstr>
      <vt:lpstr>PowerPoint Presentation</vt:lpstr>
      <vt:lpstr>Hold that thought, we will get there.</vt:lpstr>
      <vt:lpstr>PowerPoint Presentation</vt:lpstr>
      <vt:lpstr>Data acumen</vt:lpstr>
      <vt:lpstr>Lesson 2: Data acumen in the context of reproducibility</vt:lpstr>
      <vt:lpstr>PowerPoint Presentation</vt:lpstr>
      <vt:lpstr>Action: Data citations and metadata</vt:lpstr>
      <vt:lpstr>FAIR data principles rely on metadata</vt:lpstr>
      <vt:lpstr>PowerPoint Presentation</vt:lpstr>
      <vt:lpstr>PowerPoint Presentation</vt:lpstr>
      <vt:lpstr>PowerPoint Presentation</vt:lpstr>
      <vt:lpstr>… and findability relies on metadata</vt:lpstr>
      <vt:lpstr>PowerPoint Presentation</vt:lpstr>
      <vt:lpstr>PowerPoint Presentation</vt:lpstr>
      <vt:lpstr>PowerPoint Presentation</vt:lpstr>
      <vt:lpstr>Starts with Data Citations</vt:lpstr>
      <vt:lpstr>Starts with Data Citations</vt:lpstr>
      <vt:lpstr>Observation 3</vt:lpstr>
      <vt:lpstr>Citing restricted-access data</vt:lpstr>
      <vt:lpstr>Keeping track: Students and Researchers</vt:lpstr>
      <vt:lpstr>2. Keeping track of data: Data provenance</vt:lpstr>
      <vt:lpstr>API? But the interface is so cool!</vt:lpstr>
      <vt:lpstr>API? But the interface is so cool!</vt:lpstr>
      <vt:lpstr>API or Bulk Download</vt:lpstr>
      <vt:lpstr>API or Bulk Download</vt:lpstr>
      <vt:lpstr>API or Bulk Download</vt:lpstr>
      <vt:lpstr>2. Keeping track of data:</vt:lpstr>
      <vt:lpstr>Observation 4</vt:lpstr>
      <vt:lpstr>Because you may not be able to provide others with a copy of the data (legally)…</vt:lpstr>
      <vt:lpstr>Example 2: Academic data publisher</vt:lpstr>
      <vt:lpstr>Example 2: Academic data publisher</vt:lpstr>
      <vt:lpstr>Example 2: Academic data publisher-new!</vt:lpstr>
      <vt:lpstr>Rights to use data</vt:lpstr>
      <vt:lpstr>Rights to distribute the data</vt:lpstr>
      <vt:lpstr>Example 4: German Restricted-access</vt:lpstr>
      <vt:lpstr>Example 4: German Restricted-access</vt:lpstr>
      <vt:lpstr>And we check them!</vt:lpstr>
      <vt:lpstr>Solution 2: Data Provenance</vt:lpstr>
      <vt:lpstr>Keeping track: Students and Researchers</vt:lpstr>
      <vt:lpstr>PowerPoint Presentation</vt:lpstr>
      <vt:lpstr>Lesson 1: Computational empathy</vt:lpstr>
      <vt:lpstr>Streamlining replication packages</vt:lpstr>
      <vt:lpstr>Observation 5</vt:lpstr>
      <vt:lpstr>Extreme examples</vt:lpstr>
      <vt:lpstr>Extreme examples</vt:lpstr>
      <vt:lpstr>Extreme examples</vt:lpstr>
      <vt:lpstr>Extreme examples</vt:lpstr>
      <vt:lpstr>Ideal setup</vt:lpstr>
      <vt:lpstr>Tension between access and reproducibility</vt:lpstr>
      <vt:lpstr>Verification services</vt:lpstr>
      <vt:lpstr>Assume replicators can access the data</vt:lpstr>
      <vt:lpstr>Solution 3: Learn basics of programming</vt:lpstr>
      <vt:lpstr>Keeping track: Students and Researchers</vt:lpstr>
      <vt:lpstr>That’s a lot of stuff to learn and remember…  I want to focus on the economics!</vt:lpstr>
      <vt:lpstr>Keeping track: Students and Researchers</vt:lpstr>
      <vt:lpstr>That’s a lot of stuff to learn and remember…  I want to focus on the economics!</vt:lpstr>
      <vt:lpstr>PowerPoint Presentation</vt:lpstr>
      <vt:lpstr>Lesson 3: Support by institutions is insufficient</vt:lpstr>
      <vt:lpstr>Lesson 3: Support by institutions is insufficient</vt:lpstr>
      <vt:lpstr>Lesson 3: Support by institutions is insufficient</vt:lpstr>
      <vt:lpstr>Lesson 3: Support by institutions is insufficient</vt:lpstr>
      <vt:lpstr>Lesson 3: Support by institutions is insufficient</vt:lpstr>
      <vt:lpstr>Lesson 3: Support by institutions is insufficient</vt:lpstr>
      <vt:lpstr>Solution 6: Institutional support</vt:lpstr>
      <vt:lpstr>Some thoughts for the role of Faculty</vt:lpstr>
      <vt:lpstr>Please don’t produce irreproducible articles!</vt:lpstr>
      <vt:lpstr>PowerPoint Presentation</vt:lpstr>
      <vt:lpstr>Goal: Transportability</vt:lpstr>
      <vt:lpstr>Social science “guild”</vt:lpstr>
      <vt:lpstr>Some resources</vt:lpstr>
      <vt:lpstr>PowerPoint Presentation</vt:lpstr>
      <vt:lpstr>Reminder: Students and Researchers</vt:lpstr>
      <vt:lpstr>PowerPoint Presentation</vt:lpstr>
      <vt:lpstr>Example of data provenance</vt:lpstr>
      <vt:lpstr>“It’s a file called stockmarket.xlsx”</vt:lpstr>
      <vt:lpstr>“It’s a file called SP500.xlsx”</vt:lpstr>
      <vt:lpstr>“It’s a file called SP500.xlsx, downloaded from FRED.”</vt:lpstr>
      <vt:lpstr>“It’s a file called SP500.xlsx, downloaded from FRED.”</vt:lpstr>
      <vt:lpstr>“SP500.xlsx, from S&amp;P (2020). Not provided as part of replication package because © S&amp;P. ”</vt:lpstr>
      <vt:lpstr>Data Availability Statements</vt:lpstr>
      <vt:lpstr>Data Citations</vt:lpstr>
      <vt:lpstr>Data citations</vt:lpstr>
      <vt:lpstr>Example 4: German Restricted-access</vt:lpstr>
      <vt:lpstr>Data Citation</vt:lpstr>
      <vt:lpstr>Element of a (data) citation</vt:lpstr>
      <vt:lpstr>Element of a (data) citation</vt:lpstr>
      <vt:lpstr>Element of a (data) citation</vt:lpstr>
      <vt:lpstr>Try it out yourself</vt:lpstr>
      <vt:lpstr>Data: Citations, Access, Rights</vt:lpstr>
      <vt:lpstr>PowerPoint Presentation</vt:lpstr>
      <vt:lpstr>Solution 3: Data Citations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Increased Transparency, and Reproducibility in Economics</dc:title>
  <dc:creator>Lars Vilhuber</dc:creator>
  <cp:lastModifiedBy>Lars Vilhuber</cp:lastModifiedBy>
  <cp:revision>40</cp:revision>
  <dcterms:created xsi:type="dcterms:W3CDTF">2020-03-31T02:20:35Z</dcterms:created>
  <dcterms:modified xsi:type="dcterms:W3CDTF">2023-04-21T12:24:40Z</dcterms:modified>
</cp:coreProperties>
</file>